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5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notesSlides/notesSlide6.xml" ContentType="application/vnd.openxmlformats-officedocument.presentationml.notesSlid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notesSlides/notesSlide7.xml" ContentType="application/vnd.openxmlformats-officedocument.presentationml.notesSlid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notesSlides/notesSlide8.xml" ContentType="application/vnd.openxmlformats-officedocument.presentationml.notesSlid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notesSlides/notesSlide9.xml" ContentType="application/vnd.openxmlformats-officedocument.presentationml.notesSlide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2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23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24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charts/chart25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charts/chart26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charts/chart27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charts/chart28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charts/chart29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charts/chart30.xml" ContentType="application/vnd.openxmlformats-officedocument.drawingml.chart+xml"/>
  <Override PartName="/ppt/charts/style30.xml" ContentType="application/vnd.ms-office.chartstyle+xml"/>
  <Override PartName="/ppt/charts/colors30.xml" ContentType="application/vnd.ms-office.chartcolorstyle+xml"/>
  <Override PartName="/ppt/charts/chart31.xml" ContentType="application/vnd.openxmlformats-officedocument.drawingml.chart+xml"/>
  <Override PartName="/ppt/charts/style31.xml" ContentType="application/vnd.ms-office.chartstyle+xml"/>
  <Override PartName="/ppt/charts/colors31.xml" ContentType="application/vnd.ms-office.chartcolorstyle+xml"/>
  <Override PartName="/ppt/charts/chart32.xml" ContentType="application/vnd.openxmlformats-officedocument.drawingml.chart+xml"/>
  <Override PartName="/ppt/charts/style32.xml" ContentType="application/vnd.ms-office.chartstyle+xml"/>
  <Override PartName="/ppt/charts/colors32.xml" ContentType="application/vnd.ms-office.chartcolorstyle+xml"/>
  <Override PartName="/ppt/charts/chart33.xml" ContentType="application/vnd.openxmlformats-officedocument.drawingml.chart+xml"/>
  <Override PartName="/ppt/charts/style33.xml" ContentType="application/vnd.ms-office.chartstyle+xml"/>
  <Override PartName="/ppt/charts/colors33.xml" ContentType="application/vnd.ms-office.chartcolorstyle+xml"/>
  <Override PartName="/ppt/charts/chart34.xml" ContentType="application/vnd.openxmlformats-officedocument.drawingml.chart+xml"/>
  <Override PartName="/ppt/charts/style34.xml" ContentType="application/vnd.ms-office.chartstyle+xml"/>
  <Override PartName="/ppt/charts/colors34.xml" ContentType="application/vnd.ms-office.chartcolorstyle+xml"/>
  <Override PartName="/ppt/charts/chart35.xml" ContentType="application/vnd.openxmlformats-officedocument.drawingml.chart+xml"/>
  <Override PartName="/ppt/charts/style35.xml" ContentType="application/vnd.ms-office.chartstyle+xml"/>
  <Override PartName="/ppt/charts/colors3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5"/>
  </p:notesMasterIdLst>
  <p:sldIdLst>
    <p:sldId id="283" r:id="rId2"/>
    <p:sldId id="329" r:id="rId3"/>
    <p:sldId id="399" r:id="rId4"/>
    <p:sldId id="311" r:id="rId5"/>
    <p:sldId id="335" r:id="rId6"/>
    <p:sldId id="361" r:id="rId7"/>
    <p:sldId id="362" r:id="rId8"/>
    <p:sldId id="363" r:id="rId9"/>
    <p:sldId id="422" r:id="rId10"/>
    <p:sldId id="318" r:id="rId11"/>
    <p:sldId id="423" r:id="rId12"/>
    <p:sldId id="424" r:id="rId13"/>
    <p:sldId id="425" r:id="rId14"/>
    <p:sldId id="315" r:id="rId15"/>
    <p:sldId id="426" r:id="rId16"/>
    <p:sldId id="316" r:id="rId17"/>
    <p:sldId id="446" r:id="rId18"/>
    <p:sldId id="447" r:id="rId19"/>
    <p:sldId id="291" r:id="rId20"/>
    <p:sldId id="431" r:id="rId21"/>
    <p:sldId id="432" r:id="rId22"/>
    <p:sldId id="433" r:id="rId23"/>
    <p:sldId id="434" r:id="rId24"/>
    <p:sldId id="435" r:id="rId25"/>
    <p:sldId id="436" r:id="rId26"/>
    <p:sldId id="437" r:id="rId27"/>
    <p:sldId id="438" r:id="rId28"/>
    <p:sldId id="330" r:id="rId29"/>
    <p:sldId id="439" r:id="rId30"/>
    <p:sldId id="440" r:id="rId31"/>
    <p:sldId id="325" r:id="rId32"/>
    <p:sldId id="326" r:id="rId33"/>
    <p:sldId id="441" r:id="rId34"/>
    <p:sldId id="442" r:id="rId35"/>
    <p:sldId id="443" r:id="rId36"/>
    <p:sldId id="324" r:id="rId37"/>
    <p:sldId id="292" r:id="rId38"/>
    <p:sldId id="444" r:id="rId39"/>
    <p:sldId id="336" r:id="rId40"/>
    <p:sldId id="332" r:id="rId41"/>
    <p:sldId id="333" r:id="rId42"/>
    <p:sldId id="445" r:id="rId43"/>
    <p:sldId id="337" r:id="rId44"/>
  </p:sldIdLst>
  <p:sldSz cx="12192000" cy="6858000"/>
  <p:notesSz cx="7010400" cy="92964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757" autoAdjust="0"/>
  </p:normalViewPr>
  <p:slideViewPr>
    <p:cSldViewPr snapToGrid="0" snapToObjects="1">
      <p:cViewPr varScale="1">
        <p:scale>
          <a:sx n="102" d="100"/>
          <a:sy n="102" d="100"/>
        </p:scale>
        <p:origin x="95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REQ23264\OneDrive\Desktop\MIR-SIPOT\2025\2DO%20TRIMESTRE%202025\Gr&#225;ficas%202DO%20TRIM%202025%20SMOPy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DAF\MIR-SIPOT\2025\3ER%20TRIMESTRE%202025\TERCER%20TRIMESTRE%202025%20AREAS\BACHEO%20Y%20PIPAS\Gr&#225;ficas%20%20EJE%203%203Tr25%20DBP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DAF\MIR-SIPOT\2025\3ER%20TRIMESTRE%202025\TERCER%20TRIMESTRE%202025%20AREAS\BACHEO%20Y%20PIPAS\Gr&#225;ficas%20%20EJE%203%203Tr25%20DBP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9f9bf74900999e9/Desktop/TEMAS%20PRESUPUESTARIOS%202025/AVANCE%20TRIMESTRAL/3ER%20TRIMESTRE%20%20JULIO-SEPTIEMBRE/4.%20Gr&#225;ficas%203ER%20TRIM%202025%20DPLP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9f9bf74900999e9/Desktop/TEMAS%20PRESUPUESTARIOS%202025/AVANCE%20TRIMESTRAL/3ER%20TRIMESTRE%20%20JULIO-SEPTIEMBRE/4.%20Gr&#225;ficas%203ER%20TRIM%202025%20DPLP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9f9bf74900999e9/Desktop/TEMAS%20PRESUPUESTARIOS%202025/AVANCE%20TRIMESTRAL/3ER%20TRIMESTRE%20%20JULIO-SEPTIEMBRE/4.%20Gr&#225;ficas%203ER%20TRIM%202025%20DPLP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9f9bf74900999e9/Desktop/TEMAS%20PRESUPUESTARIOS%202025/AVANCE%20TRIMESTRAL/3ER%20TRIMESTRE%20%20JULIO-SEPTIEMBRE/4.%20Gr&#225;ficas%203ER%20TRIM%202025%20DPLP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9f9bf74900999e9/Desktop/TEMAS%20PRESUPUESTARIOS%202025/AVANCE%20TRIMESTRAL/3ER%20TRIMESTRE%20%20JULIO-SEPTIEMBRE/4.%20Gr&#225;ficas%203ER%20TRIM%202025%20DPLP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ran_p\Desktop\MIR%202025\3ER%20TRIMESTRE%202025\6.-Dir_Parques_Grafica%203Er.%20Trimestre%202025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ran_p\Desktop\MIR%202025\3ER%20TRIMESTRE%202025\6.-Dir_Parques_Grafica%203Er.%20Trimestre%202025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UIS%20ANTONIO\Desktop\MIR\3ER%20TRIMESTRE\Presentacion%201RO%2025%20DADE.xlsx" TargetMode="External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DAF\MIR-SIPOT\2025\3ER%20TRIMESTRE%202025\Gr&#225;ficas%203ER%20TRIM%202025%20SMOPy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UIS%20ANTONIO\Desktop\MIR\3ER%20TRIMESTRE\Presentacion%201RO%2025%20DADE.xlsx" TargetMode="External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IR%203ER.%20TRIMESTRE%202025\Gr&#225;ficas%203ER.%20TRIM%202025%20DSSL.xlsx" TargetMode="External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25.xml"/><Relationship Id="rId1" Type="http://schemas.microsoft.com/office/2011/relationships/chartStyle" Target="style25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ropietario\Desktop\Amisarai\MIR\2025\Proyecto%20de%20MIR\3%20trimestre\Gr&#225;ficas%202DO%20TRIM%202025%20DGOP.xlsx" TargetMode="External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ropietario\Desktop\Amisarai\MIR\2025\Proyecto%20de%20MIR\3%20trimestre\Gr&#225;ficas%202DO%20TRIM%202025%20DGOP.xlsx" TargetMode="External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ropietario\Desktop\Amisarai\MIR\2025\Proyecto%20de%20MIR\3%20trimestre\Gr&#225;ficas%202DO%20TRIM%202025%20DGOP.xlsx" TargetMode="External"/><Relationship Id="rId2" Type="http://schemas.microsoft.com/office/2011/relationships/chartColorStyle" Target="colors28.xml"/><Relationship Id="rId1" Type="http://schemas.microsoft.com/office/2011/relationships/chartStyle" Target="style28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ropietario\Desktop\Amisarai\MIR\2025\Proyecto%20de%20MIR\3%20trimestre\Gr&#225;ficas%202DO%20TRIM%202025%20DGOP.xlsx" TargetMode="External"/><Relationship Id="rId2" Type="http://schemas.microsoft.com/office/2011/relationships/chartColorStyle" Target="colors29.xml"/><Relationship Id="rId1" Type="http://schemas.microsoft.com/office/2011/relationships/chartStyle" Target="style29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DAF\MIR-SIPOT\2025\3ER%20TRIMESTRE%202025\Gr&#225;ficas%203ER%20TRIM%202025%20SMOPyS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ropietario\Desktop\Amisarai\MIR\2025\Proyecto%20de%20MIR\3%20trimestre\Gr&#225;ficas%202DO%20TRIM%202025%20DGOP.xlsx" TargetMode="External"/><Relationship Id="rId2" Type="http://schemas.microsoft.com/office/2011/relationships/chartColorStyle" Target="colors30.xml"/><Relationship Id="rId1" Type="http://schemas.microsoft.com/office/2011/relationships/chartStyle" Target="style30.xml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ropietario\Desktop\Amisarai\MIR\2025\Proyecto%20de%20MIR\3%20trimestre\Gr&#225;ficas%202DO%20TRIM%202025%20DGOP.xlsx" TargetMode="External"/><Relationship Id="rId2" Type="http://schemas.microsoft.com/office/2011/relationships/chartColorStyle" Target="colors31.xml"/><Relationship Id="rId1" Type="http://schemas.microsoft.com/office/2011/relationships/chartStyle" Target="style31.xml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ropietario\Desktop\Amisarai\MIR\2025\Proyecto%20de%20MIR\3%20trimestre\Gr&#225;ficas%202DO%20TRIM%202025%20DGOP.xlsx" TargetMode="External"/><Relationship Id="rId2" Type="http://schemas.microsoft.com/office/2011/relationships/chartColorStyle" Target="colors32.xml"/><Relationship Id="rId1" Type="http://schemas.microsoft.com/office/2011/relationships/chartStyle" Target="style32.xml"/></Relationships>
</file>

<file path=ppt/charts/_rels/chart3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ropietario\Desktop\Amisarai\MIR\2025\Proyecto%20de%20MIR\3%20trimestre\Gr&#225;ficas%202DO%20TRIM%202025%20DGOP.xlsx" TargetMode="External"/><Relationship Id="rId2" Type="http://schemas.microsoft.com/office/2011/relationships/chartColorStyle" Target="colors33.xml"/><Relationship Id="rId1" Type="http://schemas.microsoft.com/office/2011/relationships/chartStyle" Target="style33.xml"/></Relationships>
</file>

<file path=ppt/charts/_rels/chart3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ropietario\Desktop\Amisarai\MIR\2025\Proyecto%20de%20MIR\3%20trimestre\Gr&#225;ficas%202DO%20TRIM%202025%20DGOP.xlsx" TargetMode="External"/><Relationship Id="rId2" Type="http://schemas.microsoft.com/office/2011/relationships/chartColorStyle" Target="colors34.xml"/><Relationship Id="rId1" Type="http://schemas.microsoft.com/office/2011/relationships/chartStyle" Target="style34.xml"/></Relationships>
</file>

<file path=ppt/charts/_rels/chart3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ropietario\Desktop\Amisarai\MIR\2025\Proyecto%20de%20MIR\3%20trimestre\Gr&#225;ficas%202DO%20TRIM%202025%20DGOP.xlsx" TargetMode="External"/><Relationship Id="rId2" Type="http://schemas.microsoft.com/office/2011/relationships/chartColorStyle" Target="colors35.xml"/><Relationship Id="rId1" Type="http://schemas.microsoft.com/office/2011/relationships/chartStyle" Target="style35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DAF\MIR-SIPOT\2025\3ER%20TRIMESTRE%202025\Gr&#225;ficas%203ER%20TRIM%202025%20SMOPyS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DAF\MIR-SIPOT\2025\3ER%20TRIMESTRE%202025\DGSP\GRAFICAS%203%20TRIMESTRE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DAF\MIR-SIPOT\2025\3ER%20TRIMESTRE%202025\DGSP\GRAFICAS%203%20TRIMESTRE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DAF\MIR-SIPOT\2025\3ER%20TRIMESTRE%202025\DGSP\GRAFICAS%203%20TRIMESTRE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DAF\MIR-SIPOT\2025\3ER%20TRIMESTRE%202025\DGSP\GRAFICAS%203%20TRIMESTRE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Veron\Desktop\FORMATOS%20MIR%202025\3T%202025\Gr&#225;ficas%20%20EJE%203%203Tr25%20DBP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</a:rPr>
              <a:t>META PLANEADA Y ALCANZADA A NIVEL PROPÓSITO 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TERCER TRIMESTRE 2025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EN UNIDADES Y PORCENTAJE DE AVANCE</a:t>
            </a:r>
            <a:endParaRPr lang="es-MX" sz="1200" dirty="0">
              <a:effectLst/>
            </a:endParaRPr>
          </a:p>
        </c:rich>
      </c:tx>
      <c:layout>
        <c:manualLayout>
          <c:xMode val="edge"/>
          <c:yMode val="edge"/>
          <c:x val="0.13972229722379573"/>
          <c:y val="4.2049401159176027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'Pro SMOPyS (2)'!$B$5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62113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 SMOPyS (2)'!$C$4</c:f>
              <c:strCache>
                <c:ptCount val="1"/>
                <c:pt idx="0">
                  <c:v>Porcentaje de Programas Implementados.</c:v>
                </c:pt>
              </c:strCache>
            </c:strRef>
          </c:cat>
          <c:val>
            <c:numRef>
              <c:f>'Pro SMOPyS (2)'!$C$5</c:f>
              <c:numCache>
                <c:formatCode>#,##0</c:formatCode>
                <c:ptCount val="1"/>
                <c:pt idx="0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40E-4BD3-B0AA-C0B0F05138EE}"/>
            </c:ext>
          </c:extLst>
        </c:ser>
        <c:ser>
          <c:idx val="1"/>
          <c:order val="1"/>
          <c:tx>
            <c:strRef>
              <c:f>'Pro SMOPyS (2)'!$B$6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9D244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 SMOPyS (2)'!$C$4</c:f>
              <c:strCache>
                <c:ptCount val="1"/>
                <c:pt idx="0">
                  <c:v>Porcentaje de Programas Implementados.</c:v>
                </c:pt>
              </c:strCache>
            </c:strRef>
          </c:cat>
          <c:val>
            <c:numRef>
              <c:f>'Pro SMOPyS (2)'!$C$6</c:f>
              <c:numCache>
                <c:formatCode>#,##0</c:formatCode>
                <c:ptCount val="1"/>
                <c:pt idx="0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40E-4BD3-B0AA-C0B0F05138E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2036527475785086"/>
                  <c:y val="-1.79007356140771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40E-4BD3-B0AA-C0B0F05138E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 SMOPyS (2)'!$C$4</c:f>
              <c:strCache>
                <c:ptCount val="1"/>
                <c:pt idx="0">
                  <c:v>Porcentaje de Programas Implementados.</c:v>
                </c:pt>
              </c:strCache>
            </c:strRef>
          </c:cat>
          <c:val>
            <c:numRef>
              <c:f>'Pro SMOPyS (2)'!$C$7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540E-4BD3-B0AA-C0B0F05138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88025296"/>
        <c:axId val="1088024816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  <c:majorUnit val="1"/>
      </c:valAx>
      <c:valAx>
        <c:axId val="1088024816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088025296"/>
        <c:crosses val="max"/>
        <c:crossBetween val="between"/>
      </c:valAx>
      <c:catAx>
        <c:axId val="10880252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08802481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>
      <a:outerShdw blurRad="50800" dist="38100" dir="16200000" rotWithShape="0">
        <a:prstClr val="black">
          <a:alpha val="40000"/>
        </a:prstClr>
      </a:outerShdw>
    </a:effectLst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 PLANEADA Y ALCANZADA A NIVEL COMPONENTE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TERCER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0882526999493384"/>
          <c:y val="6.759384961937228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Componente!$B$4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Componente!$C$3:$D$3</c:f>
              <c:strCache>
                <c:ptCount val="2"/>
                <c:pt idx="0">
                  <c:v>Porcentaje de m2 de vialidades bacheadas.</c:v>
                </c:pt>
                <c:pt idx="1">
                  <c:v> Porcentaje de Litros de Agua Potable Proporcionada.</c:v>
                </c:pt>
              </c:strCache>
              <c:extLst/>
            </c:strRef>
          </c:cat>
          <c:val>
            <c:numRef>
              <c:f>Componente!$C$4:$D$4</c:f>
              <c:numCache>
                <c:formatCode>#,##0</c:formatCode>
                <c:ptCount val="2"/>
                <c:pt idx="0">
                  <c:v>45023</c:v>
                </c:pt>
                <c:pt idx="1">
                  <c:v>1250288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DACD-4063-820C-5054DC58E5E3}"/>
            </c:ext>
          </c:extLst>
        </c:ser>
        <c:ser>
          <c:idx val="1"/>
          <c:order val="1"/>
          <c:tx>
            <c:strRef>
              <c:f>Componente!$B$5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ACD-4063-820C-5054DC58E5E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Componente!$C$3:$D$3</c:f>
              <c:strCache>
                <c:ptCount val="2"/>
                <c:pt idx="0">
                  <c:v>Porcentaje de m2 de vialidades bacheadas.</c:v>
                </c:pt>
                <c:pt idx="1">
                  <c:v> Porcentaje de Litros de Agua Potable Proporcionada.</c:v>
                </c:pt>
              </c:strCache>
              <c:extLst/>
            </c:strRef>
          </c:cat>
          <c:val>
            <c:numRef>
              <c:f>Componente!$C$5:$D$5</c:f>
              <c:numCache>
                <c:formatCode>#,##0</c:formatCode>
                <c:ptCount val="2"/>
                <c:pt idx="0">
                  <c:v>12885</c:v>
                </c:pt>
                <c:pt idx="1">
                  <c:v>6000000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2-DACD-4063-820C-5054DC58E5E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17601888590741799"/>
                  <c:y val="-0.2275135497127835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ACD-4063-820C-5054DC58E5E3}"/>
                </c:ext>
              </c:extLst>
            </c:dLbl>
            <c:dLbl>
              <c:idx val="1"/>
              <c:layout>
                <c:manualLayout>
                  <c:x val="0.10279329608938548"/>
                  <c:y val="-6.97305863708399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ACD-4063-820C-5054DC58E5E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Componente!$C$3</c:f>
              <c:strCache>
                <c:ptCount val="1"/>
                <c:pt idx="0">
                  <c:v>Porcentaje de m2 de vialidades bacheadas.</c:v>
                </c:pt>
              </c:strCache>
              <c:extLst/>
            </c:strRef>
          </c:cat>
          <c:val>
            <c:numRef>
              <c:f>Componente!$C$6:$D$6</c:f>
              <c:numCache>
                <c:formatCode>0.00%</c:formatCode>
                <c:ptCount val="2"/>
                <c:pt idx="0">
                  <c:v>0.28618705994713811</c:v>
                </c:pt>
                <c:pt idx="1">
                  <c:v>4.7988943347452748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5-DACD-4063-820C-5054DC58E5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56309784"/>
        <c:axId val="561401096"/>
      </c:lineChart>
      <c:date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0"/>
        <c:lblOffset val="100"/>
        <c:baseTimeUnit val="days"/>
      </c:dateAx>
      <c:valAx>
        <c:axId val="-882935344"/>
        <c:scaling>
          <c:logBase val="10"/>
          <c:orientation val="minMax"/>
          <c:min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layout>
            <c:manualLayout>
              <c:xMode val="edge"/>
              <c:yMode val="edge"/>
              <c:x val="1.982815598149372E-2"/>
              <c:y val="0.397334322193524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  <c:majorUnit val="4"/>
      </c:valAx>
      <c:valAx>
        <c:axId val="561401096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556309784"/>
        <c:crosses val="max"/>
        <c:crossBetween val="between"/>
      </c:valAx>
      <c:catAx>
        <c:axId val="55630978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6140109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 algn="ctr">
              <a:defRPr/>
            </a:pPr>
            <a:r>
              <a:rPr lang="es-MX" sz="1200" b="1" i="0" baseline="0">
                <a:effectLst/>
              </a:rPr>
              <a:t>TERCER TRIMESTRE 2025</a:t>
            </a:r>
            <a:endParaRPr lang="es-MX" sz="1200">
              <a:effectLst/>
            </a:endParaRPr>
          </a:p>
          <a:p>
            <a:pPr algn="ctr"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2099155438496848"/>
          <c:y val="2.756647188497153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 1'!$B$4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1'!$C$3</c:f>
              <c:strCache>
                <c:ptCount val="1"/>
                <c:pt idx="0">
                  <c:v> Porcentaje de solicitudes de servicio Atendidas.</c:v>
                </c:pt>
              </c:strCache>
            </c:strRef>
          </c:cat>
          <c:val>
            <c:numRef>
              <c:f>'Actividad 1'!$C$4</c:f>
              <c:numCache>
                <c:formatCode>#,##0</c:formatCode>
                <c:ptCount val="1"/>
                <c:pt idx="0">
                  <c:v>155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858-4690-B809-AA4F56322DA2}"/>
            </c:ext>
          </c:extLst>
        </c:ser>
        <c:ser>
          <c:idx val="1"/>
          <c:order val="1"/>
          <c:tx>
            <c:strRef>
              <c:f>'Actividad 1'!$B$5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1'!$C$3</c:f>
              <c:strCache>
                <c:ptCount val="1"/>
                <c:pt idx="0">
                  <c:v> Porcentaje de solicitudes de servicio Atendidas.</c:v>
                </c:pt>
              </c:strCache>
            </c:strRef>
          </c:cat>
          <c:val>
            <c:numRef>
              <c:f>'Actividad 1'!$C$5</c:f>
              <c:numCache>
                <c:formatCode>#,##0</c:formatCode>
                <c:ptCount val="1"/>
                <c:pt idx="0">
                  <c:v>392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858-4690-B809-AA4F56322DA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strRef>
              <c:f>'Actividad 1'!$B$6</c:f>
              <c:strCache>
                <c:ptCount val="1"/>
                <c:pt idx="0">
                  <c:v>Porcentaje de avance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22648745279399635"/>
                  <c:y val="-0.32588920949152089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858-4690-B809-AA4F56322DA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1'!$C$3</c:f>
              <c:strCache>
                <c:ptCount val="1"/>
                <c:pt idx="0">
                  <c:v> Porcentaje de solicitudes de servicio Atendidas.</c:v>
                </c:pt>
              </c:strCache>
            </c:strRef>
          </c:cat>
          <c:val>
            <c:numRef>
              <c:f>'Actividad 1'!$C$6</c:f>
              <c:numCache>
                <c:formatCode>0.00%</c:formatCode>
                <c:ptCount val="1"/>
                <c:pt idx="0">
                  <c:v>2.5290322580645159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5858-4690-B809-AA4F56322D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1536"/>
        <c:axId val="-882929904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000" b="1" i="0" baseline="0">
                <a:effectLst/>
              </a:rPr>
              <a:t>META PLANEADA Y ALCANZADA A NIVEL COMPONENTE </a:t>
            </a:r>
            <a:endParaRPr lang="es-MX" sz="1000">
              <a:effectLst/>
            </a:endParaRPr>
          </a:p>
          <a:p>
            <a:pPr>
              <a:defRPr/>
            </a:pPr>
            <a:r>
              <a:rPr lang="es-MX" sz="1000" b="1" i="0" baseline="0">
                <a:effectLst/>
              </a:rPr>
              <a:t> SEGUNDO TRIMESTRE 2025</a:t>
            </a:r>
            <a:endParaRPr lang="es-MX" sz="1000">
              <a:effectLst/>
            </a:endParaRPr>
          </a:p>
          <a:p>
            <a:pPr>
              <a:defRPr/>
            </a:pPr>
            <a:r>
              <a:rPr lang="es-MX" sz="1000" b="1" i="0" baseline="0">
                <a:effectLst/>
              </a:rPr>
              <a:t>EN UNIDADES Y PORCENTAJE DE AVANCE</a:t>
            </a:r>
            <a:endParaRPr lang="es-MX" sz="1000">
              <a:effectLst/>
            </a:endParaRPr>
          </a:p>
        </c:rich>
      </c:tx>
      <c:layout>
        <c:manualLayout>
          <c:xMode val="edge"/>
          <c:yMode val="edge"/>
          <c:x val="0.17825119541432435"/>
          <c:y val="5.87280700812906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0.13687163549321973"/>
          <c:y val="0.19712003601334924"/>
          <c:w val="0.67169694876263297"/>
          <c:h val="0.5800424591990280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'[4. Gráficas 3ER TRIM 2025 DPLP.xlsx] C. 3.12.1.1.5 IND.1'!$B$4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'[4. Gráficas 3ER TRIM 2025 DPLP.xlsx] C. 3.12.1.1.5 IND.1'!$C$3</c:f>
              <c:strCache>
                <c:ptCount val="1"/>
                <c:pt idx="0">
                  <c:v>Porcentaje del Mantenimiento de los Pozos Pluviales  Realizado. </c:v>
                </c:pt>
              </c:strCache>
            </c:strRef>
          </c:cat>
          <c:val>
            <c:numRef>
              <c:f>'[4. Gráficas 3ER TRIM 2025 DPLP.xlsx] C. 3.12.1.1.5 IND.1'!$C$4</c:f>
              <c:numCache>
                <c:formatCode>#,##0</c:formatCode>
                <c:ptCount val="1"/>
                <c:pt idx="0">
                  <c:v>680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80C-4BC0-A0E6-BBF267CC4881}"/>
            </c:ext>
          </c:extLst>
        </c:ser>
        <c:ser>
          <c:idx val="1"/>
          <c:order val="1"/>
          <c:tx>
            <c:strRef>
              <c:f>'[4. Gráficas 3ER TRIM 2025 DPLP.xlsx] C. 3.12.1.1.5 IND.1'!$B$5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'[4. Gráficas 3ER TRIM 2025 DPLP.xlsx] C. 3.12.1.1.5 IND.1'!$C$3</c:f>
              <c:strCache>
                <c:ptCount val="1"/>
                <c:pt idx="0">
                  <c:v>Porcentaje del Mantenimiento de los Pozos Pluviales  Realizado. </c:v>
                </c:pt>
              </c:strCache>
            </c:strRef>
          </c:cat>
          <c:val>
            <c:numRef>
              <c:f>'[4. Gráficas 3ER TRIM 2025 DPLP.xlsx] C. 3.12.1.1.5 IND.1'!$C$5</c:f>
              <c:numCache>
                <c:formatCode>#,##0</c:formatCode>
                <c:ptCount val="1"/>
                <c:pt idx="0">
                  <c:v>672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80C-4BC0-A0E6-BBF267CC488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15411559276211451"/>
                  <c:y val="4.01780060367744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80C-4BC0-A0E6-BBF267CC488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'[4. Gráficas 3ER TRIM 2025 DPLP.xlsx] C. 3.12.1.1.5 IND.1'!$C$3</c:f>
              <c:strCache>
                <c:ptCount val="1"/>
                <c:pt idx="0">
                  <c:v>Porcentaje del Mantenimiento de los Pozos Pluviales  Realizado. </c:v>
                </c:pt>
              </c:strCache>
            </c:strRef>
          </c:cat>
          <c:val>
            <c:numRef>
              <c:f>'[4. Gráficas 3ER TRIM 2025 DPLP.xlsx] C. 3.12.1.1.5 IND.1'!$C$6</c:f>
              <c:numCache>
                <c:formatCode>0.00%</c:formatCode>
                <c:ptCount val="1"/>
                <c:pt idx="0">
                  <c:v>0.9882352941176471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780C-4BC0-A0E6-BBF267CC48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99487087"/>
        <c:axId val="999488751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  <c:majorUnit val="85"/>
      </c:valAx>
      <c:valAx>
        <c:axId val="999488751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999487087"/>
        <c:crosses val="max"/>
        <c:crossBetween val="between"/>
      </c:valAx>
      <c:catAx>
        <c:axId val="999487087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999488751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 PLANEADA Y ALCANZADA A NIVEL COMPONENTE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 SEGUNDO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10669759759167233"/>
          <c:y val="4.2050668738075987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'[4. Gráficas 3ER TRIM 2025 DPLP.xlsx]  C. 3.12.1.1.5 IND.2'!$B$4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'[4. Gráficas 3ER TRIM 2025 DPLP.xlsx]  C. 3.12.1.1.5 IND.2'!$C$3</c:f>
              <c:strCache>
                <c:ptCount val="1"/>
                <c:pt idx="0">
                  <c:v>Porcentaje  de m2 de  Playas Limpias Realizado.</c:v>
                </c:pt>
              </c:strCache>
            </c:strRef>
          </c:cat>
          <c:val>
            <c:numRef>
              <c:f>'[4. Gráficas 3ER TRIM 2025 DPLP.xlsx]  C. 3.12.1.1.5 IND.2'!$C$4</c:f>
              <c:numCache>
                <c:formatCode>#,##0</c:formatCode>
                <c:ptCount val="1"/>
                <c:pt idx="0">
                  <c:v>4800000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2A-4620-807D-08D8C7427E89}"/>
            </c:ext>
          </c:extLst>
        </c:ser>
        <c:ser>
          <c:idx val="1"/>
          <c:order val="1"/>
          <c:tx>
            <c:strRef>
              <c:f>'[4. Gráficas 3ER TRIM 2025 DPLP.xlsx]  C. 3.12.1.1.5 IND.2'!$B$5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'[4. Gráficas 3ER TRIM 2025 DPLP.xlsx]  C. 3.12.1.1.5 IND.2'!$C$3</c:f>
              <c:strCache>
                <c:ptCount val="1"/>
                <c:pt idx="0">
                  <c:v>Porcentaje  de m2 de  Playas Limpias Realizado.</c:v>
                </c:pt>
              </c:strCache>
            </c:strRef>
          </c:cat>
          <c:val>
            <c:numRef>
              <c:f>'[4. Gráficas 3ER TRIM 2025 DPLP.xlsx]  C. 3.12.1.1.5 IND.2'!$C$5</c:f>
              <c:numCache>
                <c:formatCode>#,##0.00</c:formatCode>
                <c:ptCount val="1"/>
                <c:pt idx="0">
                  <c:v>4640448.08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B2A-4620-807D-08D8C7427E8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16512384938797983"/>
                  <c:y val="0.2321168299543730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B2A-4620-807D-08D8C7427E8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'[4. Gráficas 3ER TRIM 2025 DPLP.xlsx]  C. 3.12.1.1.5 IND.2'!$C$3</c:f>
              <c:strCache>
                <c:ptCount val="1"/>
                <c:pt idx="0">
                  <c:v>Porcentaje  de m2 de  Playas Limpias Realizado.</c:v>
                </c:pt>
              </c:strCache>
            </c:strRef>
          </c:cat>
          <c:val>
            <c:numRef>
              <c:f>'[4. Gráficas 3ER TRIM 2025 DPLP.xlsx]  C. 3.12.1.1.5 IND.2'!$C$6</c:f>
              <c:numCache>
                <c:formatCode>0.00%</c:formatCode>
                <c:ptCount val="1"/>
                <c:pt idx="0">
                  <c:v>0.96676001666666667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EB2A-4620-807D-08D8C7427E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  <c:majorUnit val="1000000"/>
      </c:valAx>
      <c:valAx>
        <c:axId val="-882921200"/>
        <c:scaling>
          <c:orientation val="minMax"/>
          <c:max val="1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SEGUNDO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3756405737283093"/>
          <c:y val="1.992745030510879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'[4. Gráficas 3ER TRIM 2025 DPLP.xlsx]Act  (4) DPLP'!$B$4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'[4. Gráficas 3ER TRIM 2025 DPLP.xlsx]Act  (4) DPLP'!$C$3:$D$3</c:f>
              <c:strCache>
                <c:ptCount val="2"/>
                <c:pt idx="0">
                  <c:v>Pozos Pluviales Restaurados.</c:v>
                </c:pt>
                <c:pt idx="1">
                  <c:v>Mantenimiento de Parque Vehicular, Equipo Menor y Maquinaria Pesada.</c:v>
                </c:pt>
              </c:strCache>
            </c:strRef>
          </c:cat>
          <c:val>
            <c:numRef>
              <c:f>'[4. Gráficas 3ER TRIM 2025 DPLP.xlsx]Act  (4) DPLP'!$C$4:$D$4</c:f>
              <c:numCache>
                <c:formatCode>#,##0</c:formatCode>
                <c:ptCount val="2"/>
                <c:pt idx="0">
                  <c:v>35</c:v>
                </c:pt>
                <c:pt idx="1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F6C-4ABC-A717-889AA97ACFE4}"/>
            </c:ext>
          </c:extLst>
        </c:ser>
        <c:ser>
          <c:idx val="1"/>
          <c:order val="1"/>
          <c:tx>
            <c:strRef>
              <c:f>'[4. Gráficas 3ER TRIM 2025 DPLP.xlsx]Act  (4) DPLP'!$B$5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'[4. Gráficas 3ER TRIM 2025 DPLP.xlsx]Act  (4) DPLP'!$C$3:$D$3</c:f>
              <c:strCache>
                <c:ptCount val="2"/>
                <c:pt idx="0">
                  <c:v>Pozos Pluviales Restaurados.</c:v>
                </c:pt>
                <c:pt idx="1">
                  <c:v>Mantenimiento de Parque Vehicular, Equipo Menor y Maquinaria Pesada.</c:v>
                </c:pt>
              </c:strCache>
            </c:strRef>
          </c:cat>
          <c:val>
            <c:numRef>
              <c:f>'[4. Gráficas 3ER TRIM 2025 DPLP.xlsx]Act  (4) DPLP'!$C$5:$D$5</c:f>
              <c:numCache>
                <c:formatCode>#,##0</c:formatCode>
                <c:ptCount val="2"/>
                <c:pt idx="0">
                  <c:v>49</c:v>
                </c:pt>
                <c:pt idx="1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F6C-4ABC-A717-889AA97ACFE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17227717507394352"/>
                  <c:y val="-6.25946734442979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F6C-4ABC-A717-889AA97ACFE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'[4. Gráficas 3ER TRIM 2025 DPLP.xlsx]Act  (4) DPLP'!$C$3:$D$3</c:f>
              <c:strCache>
                <c:ptCount val="2"/>
                <c:pt idx="0">
                  <c:v>Pozos Pluviales Restaurados.</c:v>
                </c:pt>
                <c:pt idx="1">
                  <c:v>Mantenimiento de Parque Vehicular, Equipo Menor y Maquinaria Pesada.</c:v>
                </c:pt>
              </c:strCache>
            </c:strRef>
          </c:cat>
          <c:val>
            <c:numRef>
              <c:f>'[4. Gráficas 3ER TRIM 2025 DPLP.xlsx]Act  (4) DPLP'!$C$6:$D$6</c:f>
              <c:numCache>
                <c:formatCode>0.00%</c:formatCode>
                <c:ptCount val="2"/>
                <c:pt idx="0">
                  <c:v>1.4</c:v>
                </c:pt>
                <c:pt idx="1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2F6C-4ABC-A717-889AA97ACF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SEGUNDO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1270530289103731"/>
          <c:y val="1.992745030510879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'[4. Gráficas 3ER TRIM 2025 DPLP.xlsx]Act   (3)DPLP'!$B$4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'[4. Gráficas 3ER TRIM 2025 DPLP.xlsx]Act   (3)DPLP'!$C$3</c:f>
              <c:strCache>
                <c:ptCount val="1"/>
                <c:pt idx="0">
                  <c:v>Kilos de Basura Recolectados de los Accesos a las Playas Públicas. </c:v>
                </c:pt>
              </c:strCache>
            </c:strRef>
          </c:cat>
          <c:val>
            <c:numRef>
              <c:f>'[4. Gráficas 3ER TRIM 2025 DPLP.xlsx]Act   (3)DPLP'!$C$4</c:f>
              <c:numCache>
                <c:formatCode>#,##0</c:formatCode>
                <c:ptCount val="1"/>
                <c:pt idx="0">
                  <c:v>137000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415-4C34-B2D6-032CD48ACCF8}"/>
            </c:ext>
          </c:extLst>
        </c:ser>
        <c:ser>
          <c:idx val="1"/>
          <c:order val="1"/>
          <c:tx>
            <c:strRef>
              <c:f>'[4. Gráficas 3ER TRIM 2025 DPLP.xlsx]Act   (3)DPLP'!$B$5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'[4. Gráficas 3ER TRIM 2025 DPLP.xlsx]Act   (3)DPLP'!$C$3</c:f>
              <c:strCache>
                <c:ptCount val="1"/>
                <c:pt idx="0">
                  <c:v>Kilos de Basura Recolectados de los Accesos a las Playas Públicas. </c:v>
                </c:pt>
              </c:strCache>
            </c:strRef>
          </c:cat>
          <c:val>
            <c:numRef>
              <c:f>'[4. Gráficas 3ER TRIM 2025 DPLP.xlsx]Act   (3)DPLP'!$C$5</c:f>
              <c:numCache>
                <c:formatCode>#,##0</c:formatCode>
                <c:ptCount val="1"/>
                <c:pt idx="0">
                  <c:v>135550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415-4C34-B2D6-032CD48ACCF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8.1570917647994109E-17"/>
                  <c:y val="0.1116194211125271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276-4FD2-A8C9-CDA4EC66FBF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'[4. Gráficas 3ER TRIM 2025 DPLP.xlsx]Act   (3)DPLP'!$C$3</c:f>
              <c:strCache>
                <c:ptCount val="1"/>
                <c:pt idx="0">
                  <c:v>Kilos de Basura Recolectados de los Accesos a las Playas Públicas. </c:v>
                </c:pt>
              </c:strCache>
            </c:strRef>
          </c:cat>
          <c:val>
            <c:numRef>
              <c:f>'[4. Gráficas 3ER TRIM 2025 DPLP.xlsx]Act   (3)DPLP'!$C$6</c:f>
              <c:numCache>
                <c:formatCode>0.00%</c:formatCode>
                <c:ptCount val="1"/>
                <c:pt idx="0">
                  <c:v>0.98941605839416058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7415-4C34-B2D6-032CD48ACCF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SEGUNDO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0234748852362325"/>
          <c:y val="1.992745030510879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'[4. Gráficas 3ER TRIM 2025 DPLP.xlsx]Act (1,2,3)DPLP'!$B$4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'[4. Gráficas 3ER TRIM 2025 DPLP.xlsx]Act (1,2,3)DPLP'!$C$3:$E$3</c:f>
              <c:strCache>
                <c:ptCount val="3"/>
                <c:pt idx="0">
                  <c:v>Servicio de Limpieza del Sistema Pluvial. </c:v>
                </c:pt>
                <c:pt idx="1">
                  <c:v>Mantenimiento de Metros Lineales de Interconexión de Pozos Realizados.</c:v>
                </c:pt>
                <c:pt idx="2">
                  <c:v>M3 de Sargazo y Pasto Marino Retirado de los Accesos  a las Playas Públicas. </c:v>
                </c:pt>
              </c:strCache>
            </c:strRef>
          </c:cat>
          <c:val>
            <c:numRef>
              <c:f>'[4. Gráficas 3ER TRIM 2025 DPLP.xlsx]Act (1,2,3)DPLP'!$C$4:$E$4</c:f>
              <c:numCache>
                <c:formatCode>#,##0</c:formatCode>
                <c:ptCount val="3"/>
                <c:pt idx="0">
                  <c:v>4750</c:v>
                </c:pt>
                <c:pt idx="1">
                  <c:v>1200</c:v>
                </c:pt>
                <c:pt idx="2">
                  <c:v>3500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105-4CED-8F5C-C468B1589C0C}"/>
            </c:ext>
          </c:extLst>
        </c:ser>
        <c:ser>
          <c:idx val="1"/>
          <c:order val="1"/>
          <c:tx>
            <c:strRef>
              <c:f>'[4. Gráficas 3ER TRIM 2025 DPLP.xlsx]Act (1,2,3)DPLP'!$B$5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'[4. Gráficas 3ER TRIM 2025 DPLP.xlsx]Act (1,2,3)DPLP'!$C$3:$E$3</c:f>
              <c:strCache>
                <c:ptCount val="3"/>
                <c:pt idx="0">
                  <c:v>Servicio de Limpieza del Sistema Pluvial. </c:v>
                </c:pt>
                <c:pt idx="1">
                  <c:v>Mantenimiento de Metros Lineales de Interconexión de Pozos Realizados.</c:v>
                </c:pt>
                <c:pt idx="2">
                  <c:v>M3 de Sargazo y Pasto Marino Retirado de los Accesos  a las Playas Públicas. </c:v>
                </c:pt>
              </c:strCache>
            </c:strRef>
          </c:cat>
          <c:val>
            <c:numRef>
              <c:f>'[4. Gráficas 3ER TRIM 2025 DPLP.xlsx]Act (1,2,3)DPLP'!$C$5:$E$5</c:f>
              <c:numCache>
                <c:formatCode>#,##0</c:formatCode>
                <c:ptCount val="3"/>
                <c:pt idx="0">
                  <c:v>4217</c:v>
                </c:pt>
                <c:pt idx="1">
                  <c:v>1363</c:v>
                </c:pt>
                <c:pt idx="2" formatCode="#,##0.00">
                  <c:v>20175.3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105-4CED-8F5C-C468B1589C0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2.4872808389774497E-2"/>
                  <c:y val="-7.08895239796374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FAB-4AD8-8239-97EBBEA387ED}"/>
                </c:ext>
              </c:extLst>
            </c:dLbl>
            <c:dLbl>
              <c:idx val="1"/>
              <c:layout>
                <c:manualLayout>
                  <c:x val="-7.5956427905899376E-17"/>
                  <c:y val="-2.99319784006601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105-4CED-8F5C-C468B1589C0C}"/>
                </c:ext>
              </c:extLst>
            </c:dLbl>
            <c:dLbl>
              <c:idx val="2"/>
              <c:layout>
                <c:manualLayout>
                  <c:x val="3.9359694596173285E-2"/>
                  <c:y val="-1.49659892003301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105-4CED-8F5C-C468B1589C0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'[4. Gráficas 3ER TRIM 2025 DPLP.xlsx]Act (1,2,3)DPLP'!$C$3:$E$3</c:f>
              <c:strCache>
                <c:ptCount val="3"/>
                <c:pt idx="0">
                  <c:v>Servicio de Limpieza del Sistema Pluvial. </c:v>
                </c:pt>
                <c:pt idx="1">
                  <c:v>Mantenimiento de Metros Lineales de Interconexión de Pozos Realizados.</c:v>
                </c:pt>
                <c:pt idx="2">
                  <c:v>M3 de Sargazo y Pasto Marino Retirado de los Accesos  a las Playas Públicas. </c:v>
                </c:pt>
              </c:strCache>
            </c:strRef>
          </c:cat>
          <c:val>
            <c:numRef>
              <c:f>'[4. Gráficas 3ER TRIM 2025 DPLP.xlsx]Act (1,2,3)DPLP'!$C$6:$E$6</c:f>
              <c:numCache>
                <c:formatCode>0.00%</c:formatCode>
                <c:ptCount val="3"/>
                <c:pt idx="0">
                  <c:v>0.88778947368421057</c:v>
                </c:pt>
                <c:pt idx="1">
                  <c:v>1.1358333333333333</c:v>
                </c:pt>
                <c:pt idx="2">
                  <c:v>5.7643714285714287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4105-4CED-8F5C-C468B1589C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  <c:max val="54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  <c:majorUnit val="875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TERCER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3325311736049623"/>
          <c:y val="1.992758772413526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 DPAJ 1'!$B$4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DPAJ 1'!$C$3:$E$3</c:f>
              <c:strCache>
                <c:ptCount val="3"/>
                <c:pt idx="0">
                  <c:v>Servicios de Limpieza a Parques y Espacios Públicos Realizados.</c:v>
                </c:pt>
                <c:pt idx="1">
                  <c:v>Plantas de Ornato Sembradas.</c:v>
                </c:pt>
                <c:pt idx="2">
                  <c:v>Avance en  Acondicionamiento, Equipamiento y Pintado de Fuentes y Monumentos.  </c:v>
                </c:pt>
              </c:strCache>
            </c:strRef>
          </c:cat>
          <c:val>
            <c:numRef>
              <c:f>'Act DPAJ 1'!$C$4:$E$4</c:f>
              <c:numCache>
                <c:formatCode>#,##0</c:formatCode>
                <c:ptCount val="3"/>
                <c:pt idx="0">
                  <c:v>595</c:v>
                </c:pt>
                <c:pt idx="1">
                  <c:v>90</c:v>
                </c:pt>
                <c:pt idx="2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F71-4D3C-8E7D-F287B18F84EB}"/>
            </c:ext>
          </c:extLst>
        </c:ser>
        <c:ser>
          <c:idx val="1"/>
          <c:order val="1"/>
          <c:tx>
            <c:strRef>
              <c:f>'Act DPAJ 1'!$B$5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DPAJ 1'!$C$3:$E$3</c:f>
              <c:strCache>
                <c:ptCount val="3"/>
                <c:pt idx="0">
                  <c:v>Servicios de Limpieza a Parques y Espacios Públicos Realizados.</c:v>
                </c:pt>
                <c:pt idx="1">
                  <c:v>Plantas de Ornato Sembradas.</c:v>
                </c:pt>
                <c:pt idx="2">
                  <c:v>Avance en  Acondicionamiento, Equipamiento y Pintado de Fuentes y Monumentos.  </c:v>
                </c:pt>
              </c:strCache>
            </c:strRef>
          </c:cat>
          <c:val>
            <c:numRef>
              <c:f>'Act DPAJ 1'!$C$5:$E$5</c:f>
              <c:numCache>
                <c:formatCode>#,##0</c:formatCode>
                <c:ptCount val="3"/>
                <c:pt idx="0">
                  <c:v>569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F71-4D3C-8E7D-F287B18F84E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265362832"/>
        <c:axId val="316186928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7.1066447738334648E-2"/>
                  <c:y val="-5.80576588165033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F71-4D3C-8E7D-F287B18F84EB}"/>
                </c:ext>
              </c:extLst>
            </c:dLbl>
            <c:dLbl>
              <c:idx val="1"/>
              <c:layout>
                <c:manualLayout>
                  <c:x val="-2.8836005427954035E-2"/>
                  <c:y val="-0.1273517449054579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F71-4D3C-8E7D-F287B18F84EB}"/>
                </c:ext>
              </c:extLst>
            </c:dLbl>
            <c:dLbl>
              <c:idx val="2"/>
              <c:layout>
                <c:manualLayout>
                  <c:x val="-3.7189932976194995E-2"/>
                  <c:y val="-0.1335474413534745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F71-4D3C-8E7D-F287B18F84E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DPAJ 1'!$C$3:$E$3</c:f>
              <c:strCache>
                <c:ptCount val="3"/>
                <c:pt idx="0">
                  <c:v>Servicios de Limpieza a Parques y Espacios Públicos Realizados.</c:v>
                </c:pt>
                <c:pt idx="1">
                  <c:v>Plantas de Ornato Sembradas.</c:v>
                </c:pt>
                <c:pt idx="2">
                  <c:v>Avance en  Acondicionamiento, Equipamiento y Pintado de Fuentes y Monumentos.  </c:v>
                </c:pt>
              </c:strCache>
            </c:strRef>
          </c:cat>
          <c:val>
            <c:numRef>
              <c:f>'Act DPAJ 1'!$C$6:$E$6</c:f>
              <c:numCache>
                <c:formatCode>0.00%</c:formatCode>
                <c:ptCount val="3"/>
                <c:pt idx="0">
                  <c:v>0.95630252100840341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5F71-4D3C-8E7D-F287B18F84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16192416"/>
        <c:axId val="316187320"/>
      </c:lineChart>
      <c:catAx>
        <c:axId val="2653628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16186928"/>
        <c:crosses val="autoZero"/>
        <c:auto val="1"/>
        <c:lblAlgn val="ctr"/>
        <c:lblOffset val="100"/>
        <c:noMultiLvlLbl val="0"/>
      </c:catAx>
      <c:valAx>
        <c:axId val="316186928"/>
        <c:scaling>
          <c:orientation val="minMax"/>
          <c:max val="8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65362832"/>
        <c:crosses val="autoZero"/>
        <c:crossBetween val="between"/>
      </c:valAx>
      <c:valAx>
        <c:axId val="316187320"/>
        <c:scaling>
          <c:orientation val="minMax"/>
          <c:max val="1.8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16192416"/>
        <c:crosses val="max"/>
        <c:crossBetween val="between"/>
        <c:minorUnit val="8.0000000000000016E-2"/>
      </c:valAx>
      <c:catAx>
        <c:axId val="316192416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31618732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TERCER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6406695367158695"/>
          <c:y val="4.78566598309958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 DPAJ 2'!$B$4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DPAJ 2'!$C$3:$G$3</c:f>
              <c:strCache>
                <c:ptCount val="5"/>
                <c:pt idx="0">
                  <c:v> Juegos Infantiles y Aparatos de Ejercicio Restaurados.</c:v>
                </c:pt>
                <c:pt idx="1">
                  <c:v>Mantenimiento del Parque Vehicular.</c:v>
                </c:pt>
                <c:pt idx="2">
                  <c:v>Mantenimiento a Maquinaria Menor. </c:v>
                </c:pt>
                <c:pt idx="3">
                  <c:v> Metros Lineales de Reparación  en Guarniciones.</c:v>
                </c:pt>
                <c:pt idx="4">
                  <c:v>M2  de Reparación de Estructuras de Concreto.</c:v>
                </c:pt>
              </c:strCache>
            </c:strRef>
          </c:cat>
          <c:val>
            <c:numRef>
              <c:f>'Act DPAJ 2'!$C$4:$G$4</c:f>
              <c:numCache>
                <c:formatCode>#,##0</c:formatCode>
                <c:ptCount val="5"/>
                <c:pt idx="0">
                  <c:v>300</c:v>
                </c:pt>
                <c:pt idx="1">
                  <c:v>7</c:v>
                </c:pt>
                <c:pt idx="2">
                  <c:v>50</c:v>
                </c:pt>
                <c:pt idx="3">
                  <c:v>15</c:v>
                </c:pt>
                <c:pt idx="4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AAD-4D0E-B210-CAC31ED8EB35}"/>
            </c:ext>
          </c:extLst>
        </c:ser>
        <c:ser>
          <c:idx val="1"/>
          <c:order val="1"/>
          <c:tx>
            <c:strRef>
              <c:f>'Act DPAJ 2'!$B$5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1.08294383358707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AAD-4D0E-B210-CAC31ED8EB3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DPAJ 2'!$C$3:$G$3</c:f>
              <c:strCache>
                <c:ptCount val="5"/>
                <c:pt idx="0">
                  <c:v> Juegos Infantiles y Aparatos de Ejercicio Restaurados.</c:v>
                </c:pt>
                <c:pt idx="1">
                  <c:v>Mantenimiento del Parque Vehicular.</c:v>
                </c:pt>
                <c:pt idx="2">
                  <c:v>Mantenimiento a Maquinaria Menor. </c:v>
                </c:pt>
                <c:pt idx="3">
                  <c:v> Metros Lineales de Reparación  en Guarniciones.</c:v>
                </c:pt>
                <c:pt idx="4">
                  <c:v>M2  de Reparación de Estructuras de Concreto.</c:v>
                </c:pt>
              </c:strCache>
            </c:strRef>
          </c:cat>
          <c:val>
            <c:numRef>
              <c:f>'Act DPAJ 2'!$C$5:$G$5</c:f>
              <c:numCache>
                <c:formatCode>#,##0</c:formatCode>
                <c:ptCount val="5"/>
                <c:pt idx="0">
                  <c:v>109</c:v>
                </c:pt>
                <c:pt idx="1">
                  <c:v>3</c:v>
                </c:pt>
                <c:pt idx="2">
                  <c:v>44</c:v>
                </c:pt>
                <c:pt idx="3">
                  <c:v>70</c:v>
                </c:pt>
                <c:pt idx="4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AAD-4D0E-B210-CAC31ED8EB3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315469960"/>
        <c:axId val="315469568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2.1381715980603986E-2"/>
                  <c:y val="-0.302883457939016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AAD-4D0E-B210-CAC31ED8EB35}"/>
                </c:ext>
              </c:extLst>
            </c:dLbl>
            <c:dLbl>
              <c:idx val="1"/>
              <c:layout>
                <c:manualLayout>
                  <c:x val="-1.8937283806694637E-3"/>
                  <c:y val="-0.1258305829619968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AAD-4D0E-B210-CAC31ED8EB35}"/>
                </c:ext>
              </c:extLst>
            </c:dLbl>
            <c:dLbl>
              <c:idx val="2"/>
              <c:layout>
                <c:manualLayout>
                  <c:x val="4.0444969828868367E-2"/>
                  <c:y val="2.90963169845345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AAD-4D0E-B210-CAC31ED8EB35}"/>
                </c:ext>
              </c:extLst>
            </c:dLbl>
            <c:dLbl>
              <c:idx val="3"/>
              <c:layout>
                <c:manualLayout>
                  <c:x val="6.3539919293125233E-2"/>
                  <c:y val="-2.323944823491282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AAD-4D0E-B210-CAC31ED8EB35}"/>
                </c:ext>
              </c:extLst>
            </c:dLbl>
            <c:dLbl>
              <c:idx val="4"/>
              <c:layout>
                <c:manualLayout>
                  <c:x val="7.7151904574940949E-3"/>
                  <c:y val="-0.1222589051564416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AAD-4D0E-B210-CAC31ED8EB3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DPAJ 2'!$C$3:$G$3</c:f>
              <c:strCache>
                <c:ptCount val="5"/>
                <c:pt idx="0">
                  <c:v> Juegos Infantiles y Aparatos de Ejercicio Restaurados.</c:v>
                </c:pt>
                <c:pt idx="1">
                  <c:v>Mantenimiento del Parque Vehicular.</c:v>
                </c:pt>
                <c:pt idx="2">
                  <c:v>Mantenimiento a Maquinaria Menor. </c:v>
                </c:pt>
                <c:pt idx="3">
                  <c:v> Metros Lineales de Reparación  en Guarniciones.</c:v>
                </c:pt>
                <c:pt idx="4">
                  <c:v>M2  de Reparación de Estructuras de Concreto.</c:v>
                </c:pt>
              </c:strCache>
            </c:strRef>
          </c:cat>
          <c:val>
            <c:numRef>
              <c:f>'Act DPAJ 2'!$C$6:$G$6</c:f>
              <c:numCache>
                <c:formatCode>0.00%</c:formatCode>
                <c:ptCount val="5"/>
                <c:pt idx="0">
                  <c:v>0.36333333333333334</c:v>
                </c:pt>
                <c:pt idx="1">
                  <c:v>0.42857142857142855</c:v>
                </c:pt>
                <c:pt idx="2">
                  <c:v>0.88</c:v>
                </c:pt>
                <c:pt idx="3">
                  <c:v>4.666666666666667</c:v>
                </c:pt>
                <c:pt idx="4">
                  <c:v>0.22500000000000001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2AAD-4D0E-B210-CAC31ED8EB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15473488"/>
        <c:axId val="315475448"/>
      </c:lineChart>
      <c:catAx>
        <c:axId val="3154699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15469568"/>
        <c:crosses val="autoZero"/>
        <c:auto val="1"/>
        <c:lblAlgn val="ctr"/>
        <c:lblOffset val="100"/>
        <c:noMultiLvlLbl val="0"/>
      </c:catAx>
      <c:valAx>
        <c:axId val="315469568"/>
        <c:scaling>
          <c:orientation val="minMax"/>
          <c:max val="3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15469960"/>
        <c:crosses val="autoZero"/>
        <c:crossBetween val="between"/>
      </c:valAx>
      <c:valAx>
        <c:axId val="315475448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15473488"/>
        <c:crosses val="max"/>
        <c:crossBetween val="between"/>
      </c:valAx>
      <c:catAx>
        <c:axId val="31547348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1547544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INICIO DEL EJERCICIO 2025</a:t>
            </a:r>
            <a:endParaRPr lang="es-MX" sz="1200">
              <a:effectLst/>
            </a:endParaRPr>
          </a:p>
          <a:p>
            <a:pPr algn="ctr">
              <a:defRPr sz="1200"/>
            </a:pPr>
            <a:r>
              <a:rPr lang="es-MX" sz="1200" b="1" i="0" baseline="0">
                <a:effectLst/>
              </a:rPr>
              <a:t>AVANCE EN CUMPLIMIENTO DE METAS DEL </a:t>
            </a:r>
            <a:r>
              <a:rPr lang="es-MX" sz="1200" b="1" i="0" baseline="0">
                <a:solidFill>
                  <a:srgbClr val="00B0F0"/>
                </a:solidFill>
                <a:effectLst/>
              </a:rPr>
              <a:t>COMPONENTE</a:t>
            </a:r>
          </a:p>
          <a:p>
            <a:pPr algn="ctr">
              <a:defRPr sz="1200"/>
            </a:pPr>
            <a:r>
              <a:rPr lang="es-MX" sz="1200">
                <a:effectLst/>
              </a:rPr>
              <a:t>Demandas</a:t>
            </a:r>
            <a:r>
              <a:rPr lang="es-MX" sz="1200" baseline="0">
                <a:effectLst/>
              </a:rPr>
              <a:t> Emergentes Atendidas</a:t>
            </a:r>
            <a:endParaRPr lang="es-MX" sz="1200">
              <a:effectLst/>
            </a:endParaRPr>
          </a:p>
          <a:p>
            <a:pPr algn="ctr">
              <a:defRPr sz="1200"/>
            </a:pPr>
            <a:r>
              <a:rPr lang="es-MX" sz="1200" b="1" i="0" baseline="0">
                <a:effectLst/>
              </a:rPr>
              <a:t>UNIDADES Y PORCENTAJE POR TRIMESTRE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35395488997918123"/>
          <c:y val="1.3589150207200904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2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3.0396752380886648E-2"/>
          <c:y val="0.22248999184443993"/>
          <c:w val="0.91403015322525605"/>
          <c:h val="0.667418227055760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COMPONENTE!$E$6</c:f>
              <c:strCache>
                <c:ptCount val="1"/>
                <c:pt idx="0">
                  <c:v>AVANCE TRIMESTRAL ACUMULADO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eparator>,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COMPONENTE!$F$5:$I$5</c:f>
              <c:strCache>
                <c:ptCount val="4"/>
                <c:pt idx="0">
                  <c:v>TRIMESTRE 1</c:v>
                </c:pt>
                <c:pt idx="1">
                  <c:v>TRIMESTRE 2</c:v>
                </c:pt>
                <c:pt idx="2">
                  <c:v>TRIMESTRE 3</c:v>
                </c:pt>
                <c:pt idx="3">
                  <c:v>TRIMESTRE 4</c:v>
                </c:pt>
              </c:strCache>
            </c:strRef>
          </c:cat>
          <c:val>
            <c:numRef>
              <c:f>COMPONENTE!$F$6:$I$6</c:f>
              <c:numCache>
                <c:formatCode>General</c:formatCode>
                <c:ptCount val="4"/>
                <c:pt idx="0">
                  <c:v>2874</c:v>
                </c:pt>
                <c:pt idx="1">
                  <c:v>3392</c:v>
                </c:pt>
                <c:pt idx="2" formatCode="#,##0">
                  <c:v>3463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151-4E1F-A361-5894293F93F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584446032"/>
        <c:axId val="1643644688"/>
      </c:barChart>
      <c:lineChart>
        <c:grouping val="standard"/>
        <c:varyColors val="0"/>
        <c:ser>
          <c:idx val="1"/>
          <c:order val="1"/>
          <c:tx>
            <c:strRef>
              <c:f>COMPONENTE!$E$7</c:f>
              <c:strCache>
                <c:ptCount val="1"/>
                <c:pt idx="0">
                  <c:v>PORCENTAJE DE AVANCE ACUMULADO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6.0991105463786555E-2"/>
                  <c:y val="-6.28272251308900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151-4E1F-A361-5894293F93FF}"/>
                </c:ext>
              </c:extLst>
            </c:dLbl>
            <c:dLbl>
              <c:idx val="1"/>
              <c:layout>
                <c:manualLayout>
                  <c:x val="6.7717710535047607E-3"/>
                  <c:y val="-4.65539962206952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151-4E1F-A361-5894293F93FF}"/>
                </c:ext>
              </c:extLst>
            </c:dLbl>
            <c:dLbl>
              <c:idx val="2"/>
              <c:layout>
                <c:manualLayout>
                  <c:x val="-7.4968233799237616E-2"/>
                  <c:y val="-2.44328097731239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151-4E1F-A361-5894293F93F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accent4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COMPONENTE!$F$7:$I$7</c:f>
              <c:numCache>
                <c:formatCode>0.00%</c:formatCode>
                <c:ptCount val="4"/>
                <c:pt idx="0">
                  <c:v>1.6432246998284734</c:v>
                </c:pt>
                <c:pt idx="1">
                  <c:v>3.5826186392224129</c:v>
                </c:pt>
                <c:pt idx="2">
                  <c:v>1.9799885648942253</c:v>
                </c:pt>
                <c:pt idx="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8151-4E1F-A361-5894293F93F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50097696"/>
        <c:axId val="1613475488"/>
      </c:lineChart>
      <c:catAx>
        <c:axId val="1584446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43644688"/>
        <c:crosses val="autoZero"/>
        <c:auto val="1"/>
        <c:lblAlgn val="ctr"/>
        <c:lblOffset val="100"/>
        <c:noMultiLvlLbl val="0"/>
      </c:catAx>
      <c:valAx>
        <c:axId val="16436446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584446032"/>
        <c:crosses val="autoZero"/>
        <c:crossBetween val="between"/>
      </c:valAx>
      <c:valAx>
        <c:axId val="1613475488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50097696"/>
        <c:crosses val="max"/>
        <c:crossBetween val="between"/>
      </c:valAx>
      <c:catAx>
        <c:axId val="1650097696"/>
        <c:scaling>
          <c:orientation val="minMax"/>
        </c:scaling>
        <c:delete val="1"/>
        <c:axPos val="b"/>
        <c:majorTickMark val="out"/>
        <c:minorTickMark val="none"/>
        <c:tickLblPos val="nextTo"/>
        <c:crossAx val="161347548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 PLANEADA Y ALCANZADA A NIVEL PROPÓSITO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TERCER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13697023306732936"/>
          <c:y val="8.1807247698897183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'Pro SMOPyS (1)'!$B$5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62113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 SMOPyS (1)'!$C$4</c:f>
              <c:strCache>
                <c:ptCount val="1"/>
                <c:pt idx="0">
                  <c:v>Porcentaje de Obras Públicas Realizadas.</c:v>
                </c:pt>
              </c:strCache>
            </c:strRef>
          </c:cat>
          <c:val>
            <c:numRef>
              <c:f>'Pro SMOPyS (1)'!$C$5</c:f>
              <c:numCache>
                <c:formatCode>#,##0</c:formatCode>
                <c:ptCount val="1"/>
                <c:pt idx="0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6D5-4D27-8BD5-FB22F77681D4}"/>
            </c:ext>
          </c:extLst>
        </c:ser>
        <c:ser>
          <c:idx val="1"/>
          <c:order val="1"/>
          <c:tx>
            <c:strRef>
              <c:f>'Pro SMOPyS (1)'!$B$6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9D244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 SMOPyS (1)'!$C$4</c:f>
              <c:strCache>
                <c:ptCount val="1"/>
                <c:pt idx="0">
                  <c:v>Porcentaje de Obras Públicas Realizadas.</c:v>
                </c:pt>
              </c:strCache>
            </c:strRef>
          </c:cat>
          <c:val>
            <c:numRef>
              <c:f>'Pro SMOPyS (1)'!$C$6</c:f>
              <c:numCache>
                <c:formatCode>#,##0</c:formatCode>
                <c:ptCount val="1"/>
                <c:pt idx="0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6D5-4D27-8BD5-FB22F77681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23392545329963824"/>
                  <c:y val="-1.59031386158884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6D5-4D27-8BD5-FB22F77681D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 SMOPyS (1)'!$C$4</c:f>
              <c:strCache>
                <c:ptCount val="1"/>
                <c:pt idx="0">
                  <c:v>Porcentaje de Obras Públicas Realizadas.</c:v>
                </c:pt>
              </c:strCache>
            </c:strRef>
          </c:cat>
          <c:val>
            <c:numRef>
              <c:f>'Pro SMOPyS (1)'!$C$7</c:f>
              <c:numCache>
                <c:formatCode>0.00%</c:formatCode>
                <c:ptCount val="1"/>
                <c:pt idx="0">
                  <c:v>1.7894736842105263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F6D5-4D27-8BD5-FB22F77681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67655168"/>
        <c:axId val="267658528"/>
      </c:lineChart>
      <c:catAx>
        <c:axId val="-88293643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  <c:majorUnit val="3"/>
      </c:valAx>
      <c:valAx>
        <c:axId val="267658528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67655168"/>
        <c:crosses val="max"/>
        <c:crossBetween val="between"/>
      </c:valAx>
      <c:catAx>
        <c:axId val="26765516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6765852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>
      <a:outerShdw blurRad="50800" dist="38100" dir="16200000" rotWithShape="0">
        <a:prstClr val="black">
          <a:alpha val="40000"/>
        </a:prstClr>
      </a:outerShdw>
    </a:effectLst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INICIO DEL EJERCICIO 2025</a:t>
            </a:r>
          </a:p>
          <a:p>
            <a:pPr>
              <a:defRPr b="1"/>
            </a:pPr>
            <a:r>
              <a:rPr lang="es-MX" b="1"/>
              <a:t> PORCENTAJE DE AVANCE EN CUMPLIMIENTO DE METAS POR </a:t>
            </a:r>
            <a:r>
              <a:rPr lang="es-MX" b="1">
                <a:solidFill>
                  <a:srgbClr val="00B0F0"/>
                </a:solidFill>
              </a:rPr>
              <a:t>ACTIVIDAD</a:t>
            </a:r>
            <a:r>
              <a:rPr lang="es-MX" b="1"/>
              <a:t> </a:t>
            </a:r>
          </a:p>
        </c:rich>
      </c:tx>
      <c:layout>
        <c:manualLayout>
          <c:xMode val="edge"/>
          <c:yMode val="edge"/>
          <c:x val="9.9238690509378835E-2"/>
          <c:y val="5.16618183931251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5.7200772317253443E-2"/>
          <c:y val="0.27021276513305681"/>
          <c:w val="0.70453279978576178"/>
          <c:h val="0.5910181539807524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Actividades!$C$2:$G$2</c:f>
              <c:strCache>
                <c:ptCount val="5"/>
                <c:pt idx="0">
                  <c:v>METAS ACUMULADA ANUAL DEL 2024 EN UNIDADES Y PORCENTAJE POR ACTIVIDAD.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D4C19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3D3-4D9A-9B01-A46EC289478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Actividades!$D$3:$G$3</c:f>
              <c:strCache>
                <c:ptCount val="4"/>
                <c:pt idx="0">
                  <c:v>Recursos  Administrativos de contratos y arrendamientos Gestionados.</c:v>
                </c:pt>
                <c:pt idx="1">
                  <c:v> Metros Cuadrados de Areas Verdes y Areas Comunes Atendidos.</c:v>
                </c:pt>
                <c:pt idx="2">
                  <c:v>Espacios Públicos Rescatados.</c:v>
                </c:pt>
                <c:pt idx="3">
                  <c:v>Parque Vehicular Atendidos.</c:v>
                </c:pt>
              </c:strCache>
            </c:strRef>
          </c:cat>
          <c:val>
            <c:numRef>
              <c:f>Actividades!$D$6:$G$6</c:f>
              <c:numCache>
                <c:formatCode>0.00%</c:formatCode>
                <c:ptCount val="4"/>
                <c:pt idx="0">
                  <c:v>0.20238095238095238</c:v>
                </c:pt>
                <c:pt idx="1">
                  <c:v>0.13997966101694914</c:v>
                </c:pt>
                <c:pt idx="2">
                  <c:v>6.6666666666666671E-3</c:v>
                </c:pt>
                <c:pt idx="3">
                  <c:v>0.24242424242424243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3D3-4D9A-9B01-A46EC289478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613289376"/>
        <c:axId val="1692071872"/>
      </c:barChart>
      <c:catAx>
        <c:axId val="1613289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92071872"/>
        <c:crosses val="autoZero"/>
        <c:auto val="1"/>
        <c:lblAlgn val="ctr"/>
        <c:lblOffset val="100"/>
        <c:noMultiLvlLbl val="0"/>
      </c:catAx>
      <c:valAx>
        <c:axId val="16920718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132893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 PLANEADA Y ALCANZADA A NIVEL COMPONENTE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TERCER 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10669759759167233"/>
          <c:y val="4.2050668738075987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 DSSL'!$B$12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 DSSL'!$C$11</c:f>
              <c:strCache>
                <c:ptCount val="1"/>
                <c:pt idx="0">
                  <c:v>Porcentaje de supervisiones realizadas.</c:v>
                </c:pt>
              </c:strCache>
            </c:strRef>
          </c:cat>
          <c:val>
            <c:numRef>
              <c:f>'Com DSSL'!$C$12</c:f>
              <c:numCache>
                <c:formatCode>#,##0.00</c:formatCode>
                <c:ptCount val="1"/>
                <c:pt idx="0">
                  <c:v>1250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25A-48DB-B861-57BF2CBF5E6A}"/>
            </c:ext>
          </c:extLst>
        </c:ser>
        <c:ser>
          <c:idx val="1"/>
          <c:order val="1"/>
          <c:tx>
            <c:strRef>
              <c:f>'Com DSSL'!$B$13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 DSSL'!$C$11</c:f>
              <c:strCache>
                <c:ptCount val="1"/>
                <c:pt idx="0">
                  <c:v>Porcentaje de supervisiones realizadas.</c:v>
                </c:pt>
              </c:strCache>
            </c:strRef>
          </c:cat>
          <c:val>
            <c:numRef>
              <c:f>'Com DSSL'!$C$13</c:f>
              <c:numCache>
                <c:formatCode>#,##0.00</c:formatCode>
                <c:ptCount val="1"/>
                <c:pt idx="0">
                  <c:v>1180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25A-48DB-B861-57BF2CBF5E6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11558669457158596"/>
                  <c:y val="-5.99703221054316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25A-48DB-B861-57BF2CBF5E6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 DSSL'!$C$11</c:f>
              <c:strCache>
                <c:ptCount val="1"/>
                <c:pt idx="0">
                  <c:v>Porcentaje de supervisiones realizadas.</c:v>
                </c:pt>
              </c:strCache>
            </c:strRef>
          </c:cat>
          <c:val>
            <c:numRef>
              <c:f>'Com DSSL'!$C$14</c:f>
              <c:numCache>
                <c:formatCode>0.00%</c:formatCode>
                <c:ptCount val="1"/>
                <c:pt idx="0">
                  <c:v>0.94399999999999995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725A-48DB-B861-57BF2CBF5E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ax val="118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.0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  <c:majorUnit val="130"/>
      </c:valAx>
      <c:valAx>
        <c:axId val="-882921200"/>
        <c:scaling>
          <c:orientation val="minMax"/>
          <c:max val="1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  <c:majorUnit val="0.1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solidFill>
            <a:schemeClr val="tx1"/>
          </a:solidFill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TERCER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6493347897175656"/>
          <c:y val="1.99276562068963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 DSSL (1)'!$B$12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DSSL (1)'!$C$11:$D$11</c:f>
              <c:strCache>
                <c:ptCount val="2"/>
                <c:pt idx="0">
                  <c:v>Encuestas Realizadas.</c:v>
                </c:pt>
                <c:pt idx="1">
                  <c:v>Supervisión de las Rutas de Recolección de Residuos Solidos.</c:v>
                </c:pt>
              </c:strCache>
            </c:strRef>
          </c:cat>
          <c:val>
            <c:numRef>
              <c:f>'Act DSSL (1)'!$C$12:$D$12</c:f>
              <c:numCache>
                <c:formatCode>#,##0</c:formatCode>
                <c:ptCount val="2"/>
                <c:pt idx="0">
                  <c:v>4560</c:v>
                </c:pt>
                <c:pt idx="1">
                  <c:v>1050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7F2-4B4C-9840-2855E165467F}"/>
            </c:ext>
          </c:extLst>
        </c:ser>
        <c:ser>
          <c:idx val="1"/>
          <c:order val="1"/>
          <c:tx>
            <c:strRef>
              <c:f>'Act DSSL (1)'!$B$13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DSSL (1)'!$C$11:$D$11</c:f>
              <c:strCache>
                <c:ptCount val="2"/>
                <c:pt idx="0">
                  <c:v>Encuestas Realizadas.</c:v>
                </c:pt>
                <c:pt idx="1">
                  <c:v>Supervisión de las Rutas de Recolección de Residuos Solidos.</c:v>
                </c:pt>
              </c:strCache>
            </c:strRef>
          </c:cat>
          <c:val>
            <c:numRef>
              <c:f>'Act DSSL (1)'!$C$13:$D$13</c:f>
              <c:numCache>
                <c:formatCode>#,##0</c:formatCode>
                <c:ptCount val="2"/>
                <c:pt idx="0">
                  <c:v>4875</c:v>
                </c:pt>
                <c:pt idx="1">
                  <c:v>1188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7F2-4B4C-9840-2855E165467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"/>
                  <c:y val="4.53816273255999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7F2-4B4C-9840-2855E165467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DSSL (1)'!$C$11:$D$11</c:f>
              <c:strCache>
                <c:ptCount val="2"/>
                <c:pt idx="0">
                  <c:v>Encuestas Realizadas.</c:v>
                </c:pt>
                <c:pt idx="1">
                  <c:v>Supervisión de las Rutas de Recolección de Residuos Solidos.</c:v>
                </c:pt>
              </c:strCache>
            </c:strRef>
          </c:cat>
          <c:val>
            <c:numRef>
              <c:f>'Act DSSL (1)'!$C$14:$D$14</c:f>
              <c:numCache>
                <c:formatCode>0.00%</c:formatCode>
                <c:ptCount val="2"/>
                <c:pt idx="0">
                  <c:v>1.069078947368421</c:v>
                </c:pt>
                <c:pt idx="1">
                  <c:v>1.1314285714285715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C7F2-4B4C-9840-2855E16546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  <c:max val="45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  <c:max val="1.1000000000000001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  <c:majorUnit val="0.1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solidFill>
            <a:schemeClr val="tx1"/>
          </a:solidFill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</a:rPr>
              <a:t>METAS PLANEADAS Y ALCANZADAS A NIVEL ACTIVIDAD 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TERCER TRIMESTRE 2025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EN UNIDADES Y PORCENTAJE DE AVANCE</a:t>
            </a:r>
            <a:endParaRPr lang="es-MX" sz="1200" dirty="0">
              <a:effectLst/>
            </a:endParaRPr>
          </a:p>
        </c:rich>
      </c:tx>
      <c:layout>
        <c:manualLayout>
          <c:xMode val="edge"/>
          <c:yMode val="edge"/>
          <c:x val="0.26665671621539111"/>
          <c:y val="1.99276562068963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 DSSL (2)'!$B$12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DSSL (2)'!$C$11</c:f>
              <c:strCache>
                <c:ptCount val="1"/>
                <c:pt idx="0">
                  <c:v>Tonelaje de Residuos que Recibe el Sitio de Disposición Final.</c:v>
                </c:pt>
              </c:strCache>
            </c:strRef>
          </c:cat>
          <c:val>
            <c:numRef>
              <c:f>'Act DSSL (2)'!$C$12</c:f>
              <c:numCache>
                <c:formatCode>#,##0</c:formatCode>
                <c:ptCount val="1"/>
                <c:pt idx="0">
                  <c:v>91025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34A-4F46-99DC-184A78039BFB}"/>
            </c:ext>
          </c:extLst>
        </c:ser>
        <c:ser>
          <c:idx val="1"/>
          <c:order val="1"/>
          <c:tx>
            <c:strRef>
              <c:f>'Act DSSL (2)'!$B$13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DSSL (2)'!$C$11</c:f>
              <c:strCache>
                <c:ptCount val="1"/>
                <c:pt idx="0">
                  <c:v>Tonelaje de Residuos que Recibe el Sitio de Disposición Final.</c:v>
                </c:pt>
              </c:strCache>
            </c:strRef>
          </c:cat>
          <c:val>
            <c:numRef>
              <c:f>'Act DSSL (2)'!$C$13</c:f>
              <c:numCache>
                <c:formatCode>#,##0.00</c:formatCode>
                <c:ptCount val="1"/>
                <c:pt idx="0">
                  <c:v>130123.35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34A-4F46-99DC-184A78039BF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17394705212837996"/>
                  <c:y val="-1.82307903215078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34A-4F46-99DC-184A78039BF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rgbClr val="FF0000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DSSL (2)'!$C$11</c:f>
              <c:strCache>
                <c:ptCount val="1"/>
                <c:pt idx="0">
                  <c:v>Tonelaje de Residuos que Recibe el Sitio de Disposición Final.</c:v>
                </c:pt>
              </c:strCache>
            </c:strRef>
          </c:cat>
          <c:val>
            <c:numRef>
              <c:f>'Act DSSL (2)'!$C$14</c:f>
              <c:numCache>
                <c:formatCode>0.00%</c:formatCode>
                <c:ptCount val="1"/>
                <c:pt idx="0">
                  <c:v>1.4295341939027739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A34A-4F46-99DC-184A78039B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  <c:max val="9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  <c:majorUnit val="0.2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solidFill>
            <a:schemeClr val="tx1"/>
          </a:solidFill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dirty="0"/>
              <a:t>METAS PLANEADAS Y ALCANZADAS A NIVEL ACTIVIDAD </a:t>
            </a:r>
          </a:p>
          <a:p>
            <a:pPr>
              <a:defRPr/>
            </a:pPr>
            <a:r>
              <a:rPr lang="es-MX" sz="1200" b="1" dirty="0"/>
              <a:t>TERCER TRIMESTRE 2025</a:t>
            </a:r>
          </a:p>
          <a:p>
            <a:pPr>
              <a:defRPr/>
            </a:pPr>
            <a:r>
              <a:rPr lang="es-MX" sz="1200" b="1" dirty="0"/>
              <a:t>EN UNIDADES Y PORCENTAJE DE AVANCE</a:t>
            </a:r>
          </a:p>
        </c:rich>
      </c:tx>
      <c:layout>
        <c:manualLayout>
          <c:xMode val="edge"/>
          <c:yMode val="edge"/>
          <c:x val="0.12700888605807517"/>
          <c:y val="2.3556229688805269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 DSSL (3)'!$B$12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DSSL (3)'!$C$11:$D$11</c:f>
              <c:strCache>
                <c:ptCount val="2"/>
                <c:pt idx="0">
                  <c:v>Basureros Clandestinos Supervisados y Eliminados.</c:v>
                </c:pt>
                <c:pt idx="1">
                  <c:v>Mantenimiento de Parque Vehicular de la Dirección de Supervisión de Sistema de Limpia.</c:v>
                </c:pt>
              </c:strCache>
            </c:strRef>
          </c:cat>
          <c:val>
            <c:numRef>
              <c:f>'Act DSSL (3)'!$C$12:$D$12</c:f>
              <c:numCache>
                <c:formatCode>#,##0</c:formatCode>
                <c:ptCount val="2"/>
                <c:pt idx="0">
                  <c:v>35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0B3-4A87-97F2-14BB97611E3D}"/>
            </c:ext>
          </c:extLst>
        </c:ser>
        <c:ser>
          <c:idx val="1"/>
          <c:order val="1"/>
          <c:tx>
            <c:strRef>
              <c:f>'Act DSSL (3)'!$B$13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DSSL (3)'!$C$11:$D$11</c:f>
              <c:strCache>
                <c:ptCount val="2"/>
                <c:pt idx="0">
                  <c:v>Basureros Clandestinos Supervisados y Eliminados.</c:v>
                </c:pt>
                <c:pt idx="1">
                  <c:v>Mantenimiento de Parque Vehicular de la Dirección de Supervisión de Sistema de Limpia.</c:v>
                </c:pt>
              </c:strCache>
            </c:strRef>
          </c:cat>
          <c:val>
            <c:numRef>
              <c:f>'Act DSSL (3)'!$C$13:$D$13</c:f>
              <c:numCache>
                <c:formatCode>#,##0</c:formatCode>
                <c:ptCount val="2"/>
                <c:pt idx="0">
                  <c:v>22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0B3-4A87-97F2-14BB97611E3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1550141550210985"/>
                  <c:y val="-3.01236289377798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0B3-4A87-97F2-14BB97611E3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DSSL (3)'!$C$11:$D$11</c:f>
              <c:strCache>
                <c:ptCount val="2"/>
                <c:pt idx="0">
                  <c:v>Basureros Clandestinos Supervisados y Eliminados.</c:v>
                </c:pt>
                <c:pt idx="1">
                  <c:v>Mantenimiento de Parque Vehicular de la Dirección de Supervisión de Sistema de Limpia.</c:v>
                </c:pt>
              </c:strCache>
            </c:strRef>
          </c:cat>
          <c:val>
            <c:numRef>
              <c:f>'Act DSSL (3)'!$C$14:$D$14</c:f>
              <c:numCache>
                <c:formatCode>0.00%</c:formatCode>
                <c:ptCount val="2"/>
                <c:pt idx="0">
                  <c:v>0.62857142857142856</c:v>
                </c:pt>
                <c:pt idx="1">
                  <c:v>0.6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D0B3-4A87-97F2-14BB97611E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  <c:max val="1.2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TERCER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442546320481421"/>
          <c:y val="1.99276562068963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 DTM'!$B$4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DTM'!$C$3:$E$3</c:f>
              <c:strCache>
                <c:ptCount val="3"/>
                <c:pt idx="0">
                  <c:v>Servicio Mecánico Proporcionado.</c:v>
                </c:pt>
                <c:pt idx="1">
                  <c:v>Servicios de Vehículos Realizados.</c:v>
                </c:pt>
                <c:pt idx="2">
                  <c:v>Servicios de  Mantenimiento de las Instalaciones del Taller y Oficinas Deterioradas.</c:v>
                </c:pt>
              </c:strCache>
            </c:strRef>
          </c:cat>
          <c:val>
            <c:numRef>
              <c:f>'Act DTM'!$C$4:$E$4</c:f>
              <c:numCache>
                <c:formatCode>#,##0</c:formatCode>
                <c:ptCount val="3"/>
                <c:pt idx="0">
                  <c:v>330</c:v>
                </c:pt>
                <c:pt idx="1">
                  <c:v>198</c:v>
                </c:pt>
                <c:pt idx="2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655-4035-9E39-9301066E5829}"/>
            </c:ext>
          </c:extLst>
        </c:ser>
        <c:ser>
          <c:idx val="1"/>
          <c:order val="1"/>
          <c:tx>
            <c:strRef>
              <c:f>'Act DTM'!$B$5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3.1574182668390039E-17"/>
                  <c:y val="-2.73461854822618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655-4035-9E39-9301066E582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DTM'!$C$3:$E$3</c:f>
              <c:strCache>
                <c:ptCount val="3"/>
                <c:pt idx="0">
                  <c:v>Servicio Mecánico Proporcionado.</c:v>
                </c:pt>
                <c:pt idx="1">
                  <c:v>Servicios de Vehículos Realizados.</c:v>
                </c:pt>
                <c:pt idx="2">
                  <c:v>Servicios de  Mantenimiento de las Instalaciones del Taller y Oficinas Deterioradas.</c:v>
                </c:pt>
              </c:strCache>
            </c:strRef>
          </c:cat>
          <c:val>
            <c:numRef>
              <c:f>'Act DTM'!$C$5:$E$5</c:f>
              <c:numCache>
                <c:formatCode>#,##0</c:formatCode>
                <c:ptCount val="3"/>
                <c:pt idx="0">
                  <c:v>302</c:v>
                </c:pt>
                <c:pt idx="1">
                  <c:v>171</c:v>
                </c:pt>
                <c:pt idx="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655-4035-9E39-9301066E582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42221056"/>
        <c:axId val="75084288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2.4111472572250648E-2"/>
                  <c:y val="-2.869076608077695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655-4035-9E39-9301066E5829}"/>
                </c:ext>
              </c:extLst>
            </c:dLbl>
            <c:dLbl>
              <c:idx val="1"/>
              <c:layout>
                <c:manualLayout>
                  <c:x val="6.3148365336780078E-17"/>
                  <c:y val="-2.73461854822618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655-4035-9E39-9301066E582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DTM'!$C$3:$E$3</c:f>
              <c:strCache>
                <c:ptCount val="3"/>
                <c:pt idx="0">
                  <c:v>Servicio Mecánico Proporcionado.</c:v>
                </c:pt>
                <c:pt idx="1">
                  <c:v>Servicios de Vehículos Realizados.</c:v>
                </c:pt>
                <c:pt idx="2">
                  <c:v>Servicios de  Mantenimiento de las Instalaciones del Taller y Oficinas Deterioradas.</c:v>
                </c:pt>
              </c:strCache>
            </c:strRef>
          </c:cat>
          <c:val>
            <c:numRef>
              <c:f>'Act DTM'!$C$6:$E$6</c:f>
              <c:numCache>
                <c:formatCode>0.00%</c:formatCode>
                <c:ptCount val="3"/>
                <c:pt idx="0">
                  <c:v>0.91515151515151516</c:v>
                </c:pt>
                <c:pt idx="1">
                  <c:v>0.86363636363636365</c:v>
                </c:pt>
                <c:pt idx="2">
                  <c:v>0.12121212121212122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6655-4035-9E39-9301066E58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3565056"/>
        <c:axId val="75084864"/>
      </c:lineChart>
      <c:catAx>
        <c:axId val="422210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75084288"/>
        <c:crosses val="autoZero"/>
        <c:auto val="1"/>
        <c:lblAlgn val="ctr"/>
        <c:lblOffset val="100"/>
        <c:noMultiLvlLbl val="0"/>
      </c:catAx>
      <c:valAx>
        <c:axId val="75084288"/>
        <c:scaling>
          <c:orientation val="minMax"/>
          <c:max val="3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2221056"/>
        <c:crosses val="autoZero"/>
        <c:crossBetween val="between"/>
      </c:valAx>
      <c:valAx>
        <c:axId val="75084864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3565056"/>
        <c:crosses val="max"/>
        <c:crossBetween val="between"/>
      </c:valAx>
      <c:catAx>
        <c:axId val="43565056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75084864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 DGOP (2)'!$B$4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DGOP (2)'!$C$3</c:f>
              <c:strCache>
                <c:ptCount val="1"/>
                <c:pt idx="0">
                  <c:v>Porcentaje de supervisión de obra en la via pública</c:v>
                </c:pt>
              </c:strCache>
            </c:strRef>
          </c:cat>
          <c:val>
            <c:numRef>
              <c:f>'Act DGOP (2)'!$C$4</c:f>
              <c:numCache>
                <c:formatCode>#,##0</c:formatCode>
                <c:ptCount val="1"/>
                <c:pt idx="0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C63-4D0F-9DC7-AD5B3FDEB769}"/>
            </c:ext>
          </c:extLst>
        </c:ser>
        <c:ser>
          <c:idx val="1"/>
          <c:order val="1"/>
          <c:tx>
            <c:strRef>
              <c:f>'Act DGOP (2)'!$B$5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DGOP (2)'!$C$3</c:f>
              <c:strCache>
                <c:ptCount val="1"/>
                <c:pt idx="0">
                  <c:v>Porcentaje de supervisión de obra en la via pública</c:v>
                </c:pt>
              </c:strCache>
            </c:strRef>
          </c:cat>
          <c:val>
            <c:numRef>
              <c:f>'Act DGOP (2)'!$C$5</c:f>
              <c:numCache>
                <c:formatCode>#,##0</c:formatCode>
                <c:ptCount val="1"/>
                <c:pt idx="0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C63-4D0F-9DC7-AD5B3FDEB76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4.83736589315562E-2"/>
                  <c:y val="5.100292964135176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C63-4D0F-9DC7-AD5B3FDEB76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DGOP (2)'!$C$3</c:f>
              <c:strCache>
                <c:ptCount val="1"/>
                <c:pt idx="0">
                  <c:v>Porcentaje de supervisión de obra en la via pública</c:v>
                </c:pt>
              </c:strCache>
            </c:strRef>
          </c:cat>
          <c:val>
            <c:numRef>
              <c:f>'Act DGOP (2)'!$C$6</c:f>
              <c:numCache>
                <c:formatCode>0.00%</c:formatCode>
                <c:ptCount val="1"/>
                <c:pt idx="0">
                  <c:v>0.92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AC63-4D0F-9DC7-AD5B3FDEB7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  <c:majorUnit val="5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 algn="ctr">
              <a:defRPr/>
            </a:pPr>
            <a:r>
              <a:rPr lang="es-MX" sz="1200" b="1" i="0" baseline="0">
                <a:effectLst/>
              </a:rPr>
              <a:t>TERCER TRIMESTRE 2025</a:t>
            </a:r>
            <a:endParaRPr lang="es-MX" sz="1200">
              <a:effectLst/>
            </a:endParaRPr>
          </a:p>
          <a:p>
            <a:pPr algn="ctr"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5118179581494029"/>
          <c:y val="2.554170538145631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9.7756140923970378E-2"/>
          <c:y val="0.22563166113675812"/>
          <c:w val="0.75694012274831701"/>
          <c:h val="0.4210431566235136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'Act DGOP'!$B$4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dLbl>
              <c:idx val="3"/>
              <c:layout>
                <c:manualLayout>
                  <c:x val="-7.5956427905899376E-17"/>
                  <c:y val="2.29166729321612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976-43C0-8E6B-0CC34B42E26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DGOP'!$C$3:$F$3</c:f>
              <c:strCache>
                <c:ptCount val="4"/>
                <c:pt idx="0">
                  <c:v>Porcentaje de Obras de Urbanización</c:v>
                </c:pt>
                <c:pt idx="1">
                  <c:v>Porcentaje de obras para servicios básicos.</c:v>
                </c:pt>
                <c:pt idx="2">
                  <c:v>Porcentaje de Obras de Mejoramiento Integral de Espacios Públicos.</c:v>
                </c:pt>
                <c:pt idx="3">
                  <c:v>Porcentaje de Obras en Inmuebles Públicos Municipales.</c:v>
                </c:pt>
              </c:strCache>
            </c:strRef>
          </c:cat>
          <c:val>
            <c:numRef>
              <c:f>'Act DGOP'!$C$4:$F$4</c:f>
              <c:numCache>
                <c:formatCode>#,##0</c:formatCode>
                <c:ptCount val="4"/>
                <c:pt idx="0">
                  <c:v>5</c:v>
                </c:pt>
                <c:pt idx="1">
                  <c:v>11</c:v>
                </c:pt>
                <c:pt idx="2">
                  <c:v>2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976-43C0-8E6B-0CC34B42E26A}"/>
            </c:ext>
          </c:extLst>
        </c:ser>
        <c:ser>
          <c:idx val="1"/>
          <c:order val="1"/>
          <c:tx>
            <c:strRef>
              <c:f>'Act DGOP'!$B$5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DGOP'!$C$3:$F$3</c:f>
              <c:strCache>
                <c:ptCount val="4"/>
                <c:pt idx="0">
                  <c:v>Porcentaje de Obras de Urbanización</c:v>
                </c:pt>
                <c:pt idx="1">
                  <c:v>Porcentaje de obras para servicios básicos.</c:v>
                </c:pt>
                <c:pt idx="2">
                  <c:v>Porcentaje de Obras de Mejoramiento Integral de Espacios Públicos.</c:v>
                </c:pt>
                <c:pt idx="3">
                  <c:v>Porcentaje de Obras en Inmuebles Públicos Municipales.</c:v>
                </c:pt>
              </c:strCache>
            </c:strRef>
          </c:cat>
          <c:val>
            <c:numRef>
              <c:f>'Act DGOP'!$C$5:$F$5</c:f>
              <c:numCache>
                <c:formatCode>#,##0</c:formatCode>
                <c:ptCount val="4"/>
                <c:pt idx="0">
                  <c:v>18</c:v>
                </c:pt>
                <c:pt idx="1">
                  <c:v>13</c:v>
                </c:pt>
                <c:pt idx="2">
                  <c:v>3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976-43C0-8E6B-0CC34B42E26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8.7126256968643984E-2"/>
                  <c:y val="4.56324746309259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976-43C0-8E6B-0CC34B42E26A}"/>
                </c:ext>
              </c:extLst>
            </c:dLbl>
            <c:dLbl>
              <c:idx val="1"/>
              <c:layout>
                <c:manualLayout>
                  <c:x val="-4.3566965933251253E-2"/>
                  <c:y val="-4.73010297226092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976-43C0-8E6B-0CC34B42E26A}"/>
                </c:ext>
              </c:extLst>
            </c:dLbl>
            <c:dLbl>
              <c:idx val="2"/>
              <c:layout>
                <c:manualLayout>
                  <c:x val="1.4508006388127673E-2"/>
                  <c:y val="-3.8302245886788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976-43C0-8E6B-0CC34B42E26A}"/>
                </c:ext>
              </c:extLst>
            </c:dLbl>
            <c:dLbl>
              <c:idx val="3"/>
              <c:layout>
                <c:manualLayout>
                  <c:x val="1.0364867910108983E-2"/>
                  <c:y val="-8.24700599217112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976-43C0-8E6B-0CC34B42E26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DGOP'!$C$3:$F$3</c:f>
              <c:strCache>
                <c:ptCount val="4"/>
                <c:pt idx="0">
                  <c:v>Porcentaje de Obras de Urbanización</c:v>
                </c:pt>
                <c:pt idx="1">
                  <c:v>Porcentaje de obras para servicios básicos.</c:v>
                </c:pt>
                <c:pt idx="2">
                  <c:v>Porcentaje de Obras de Mejoramiento Integral de Espacios Públicos.</c:v>
                </c:pt>
                <c:pt idx="3">
                  <c:v>Porcentaje de Obras en Inmuebles Públicos Municipales.</c:v>
                </c:pt>
              </c:strCache>
            </c:strRef>
          </c:cat>
          <c:val>
            <c:numRef>
              <c:f>'Act DGOP'!$C$6:$F$6</c:f>
              <c:numCache>
                <c:formatCode>0.00%</c:formatCode>
                <c:ptCount val="4"/>
                <c:pt idx="0">
                  <c:v>3.6</c:v>
                </c:pt>
                <c:pt idx="1">
                  <c:v>1.1818181818181819</c:v>
                </c:pt>
                <c:pt idx="2">
                  <c:v>1.5</c:v>
                </c:pt>
                <c:pt idx="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5976-43C0-8E6B-0CC34B42E2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3089522855199279"/>
          <c:y val="0.81979382840773352"/>
          <c:w val="0.52175077722309005"/>
          <c:h val="5.078905104143931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100" b="1" i="0" baseline="0">
                <a:effectLst/>
              </a:rPr>
              <a:t>META PLANEADA Y ALCANZADA A NIVEL COMPONENTE </a:t>
            </a:r>
            <a:endParaRPr lang="es-MX" sz="1100">
              <a:effectLst/>
            </a:endParaRPr>
          </a:p>
          <a:p>
            <a:pPr>
              <a:defRPr/>
            </a:pPr>
            <a:r>
              <a:rPr lang="es-MX" sz="1100" b="1" i="0" baseline="0">
                <a:effectLst/>
              </a:rPr>
              <a:t>TERCER TRIMESTRE 2025</a:t>
            </a:r>
            <a:endParaRPr lang="es-MX" sz="1100">
              <a:effectLst/>
            </a:endParaRPr>
          </a:p>
          <a:p>
            <a:pPr>
              <a:defRPr/>
            </a:pPr>
            <a:r>
              <a:rPr lang="es-MX" sz="1100" b="1" i="0" baseline="0">
                <a:effectLst/>
              </a:rPr>
              <a:t>EN UNIDADES Y PORCENTAJE DE AVANCE</a:t>
            </a:r>
            <a:endParaRPr lang="es-MX" sz="1100">
              <a:effectLst/>
            </a:endParaRPr>
          </a:p>
        </c:rich>
      </c:tx>
      <c:layout>
        <c:manualLayout>
          <c:xMode val="edge"/>
          <c:yMode val="edge"/>
          <c:x val="0.10669759759167233"/>
          <c:y val="4.2050668738075987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 DP'!$B$4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 DP'!$C$3</c:f>
              <c:strCache>
                <c:ptCount val="1"/>
                <c:pt idx="0">
                  <c:v>Porcentaje de Expedientes Técnicos de Obra.</c:v>
                </c:pt>
              </c:strCache>
            </c:strRef>
          </c:cat>
          <c:val>
            <c:numRef>
              <c:f>'Com DP'!$C$4</c:f>
              <c:numCache>
                <c:formatCode>0</c:formatCode>
                <c:ptCount val="1"/>
                <c:pt idx="0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19-43F6-9E57-ABC6F91AD500}"/>
            </c:ext>
          </c:extLst>
        </c:ser>
        <c:ser>
          <c:idx val="1"/>
          <c:order val="1"/>
          <c:tx>
            <c:strRef>
              <c:f>'Com DP'!$B$5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8.2561924693989961E-3"/>
                  <c:y val="3.894495360797396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719-43F6-9E57-ABC6F91AD50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 DP'!$C$3</c:f>
              <c:strCache>
                <c:ptCount val="1"/>
                <c:pt idx="0">
                  <c:v>Porcentaje de Expedientes Técnicos de Obra.</c:v>
                </c:pt>
              </c:strCache>
            </c:strRef>
          </c:cat>
          <c:val>
            <c:numRef>
              <c:f>'Com DP'!$C$5</c:f>
              <c:numCache>
                <c:formatCode>0</c:formatCode>
                <c:ptCount val="1"/>
                <c:pt idx="0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719-43F6-9E57-ABC6F91AD50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17062797770091265"/>
                  <c:y val="-2.49198638582550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719-43F6-9E57-ABC6F91AD50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 DP'!$C$3</c:f>
              <c:strCache>
                <c:ptCount val="1"/>
                <c:pt idx="0">
                  <c:v>Porcentaje de Expedientes Técnicos de Obra.</c:v>
                </c:pt>
              </c:strCache>
            </c:strRef>
          </c:cat>
          <c:val>
            <c:numRef>
              <c:f>'Com DP'!$C$6</c:f>
              <c:numCache>
                <c:formatCode>0.00%</c:formatCode>
                <c:ptCount val="1"/>
                <c:pt idx="0">
                  <c:v>1.75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8719-43F6-9E57-ABC6F91AD5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  <c:majorUnit val="5"/>
      </c:valAx>
      <c:valAx>
        <c:axId val="-882921200"/>
        <c:scaling>
          <c:orientation val="minMax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TERCER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2099155438496848"/>
          <c:y val="1.992758090758445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 DP'!$B$4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DP'!$C$3:$F$3</c:f>
              <c:strCache>
                <c:ptCount val="4"/>
                <c:pt idx="0">
                  <c:v>Porcentaje Gestion de Tramites en Materia de Impacto Ambiental para los Expedientes Técnicos Elaborados.</c:v>
                </c:pt>
                <c:pt idx="1">
                  <c:v>Porcentaje Gestion de Tramites de Factibilidad de Servicios para los Expedientes Técnicos Elaborados.</c:v>
                </c:pt>
                <c:pt idx="2">
                  <c:v>Porcentaje Gestion de Licencias de Construccion para los Expedientes Técnicos Elaborados.</c:v>
                </c:pt>
                <c:pt idx="3">
                  <c:v>Porcentaje proyectos elaborados.</c:v>
                </c:pt>
              </c:strCache>
            </c:strRef>
          </c:cat>
          <c:val>
            <c:numRef>
              <c:f>'Act DP'!$C$4:$F$4</c:f>
              <c:numCache>
                <c:formatCode>0</c:formatCode>
                <c:ptCount val="4"/>
                <c:pt idx="0">
                  <c:v>8</c:v>
                </c:pt>
                <c:pt idx="1">
                  <c:v>8</c:v>
                </c:pt>
                <c:pt idx="2">
                  <c:v>8</c:v>
                </c:pt>
                <c:pt idx="3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DF-48F1-99C0-E71801339C61}"/>
            </c:ext>
          </c:extLst>
        </c:ser>
        <c:ser>
          <c:idx val="1"/>
          <c:order val="1"/>
          <c:tx>
            <c:strRef>
              <c:f>'Act DP'!$B$5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DP'!$C$3:$F$3</c:f>
              <c:strCache>
                <c:ptCount val="4"/>
                <c:pt idx="0">
                  <c:v>Porcentaje Gestion de Tramites en Materia de Impacto Ambiental para los Expedientes Técnicos Elaborados.</c:v>
                </c:pt>
                <c:pt idx="1">
                  <c:v>Porcentaje Gestion de Tramites de Factibilidad de Servicios para los Expedientes Técnicos Elaborados.</c:v>
                </c:pt>
                <c:pt idx="2">
                  <c:v>Porcentaje Gestion de Licencias de Construccion para los Expedientes Técnicos Elaborados.</c:v>
                </c:pt>
                <c:pt idx="3">
                  <c:v>Porcentaje proyectos elaborados.</c:v>
                </c:pt>
              </c:strCache>
            </c:strRef>
          </c:cat>
          <c:val>
            <c:numRef>
              <c:f>'Act DP'!$C$5:$F$5</c:f>
              <c:numCache>
                <c:formatCode>0</c:formatCode>
                <c:ptCount val="4"/>
                <c:pt idx="0">
                  <c:v>11</c:v>
                </c:pt>
                <c:pt idx="1">
                  <c:v>8</c:v>
                </c:pt>
                <c:pt idx="2">
                  <c:v>21</c:v>
                </c:pt>
                <c:pt idx="3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4DF-48F1-99C0-E71801339C6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4.9745616779549084E-2"/>
                  <c:y val="-4.90805956883640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4DF-48F1-99C0-E71801339C61}"/>
                </c:ext>
              </c:extLst>
            </c:dLbl>
            <c:dLbl>
              <c:idx val="1"/>
              <c:layout>
                <c:manualLayout>
                  <c:x val="-5.5963818876992699E-2"/>
                  <c:y val="-7.07178808568678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4DF-48F1-99C0-E71801339C61}"/>
                </c:ext>
              </c:extLst>
            </c:dLbl>
            <c:dLbl>
              <c:idx val="2"/>
              <c:layout>
                <c:manualLayout>
                  <c:x val="-6.916572986514162E-2"/>
                  <c:y val="-4.9259471224769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4DF-48F1-99C0-E71801339C61}"/>
                </c:ext>
              </c:extLst>
            </c:dLbl>
            <c:dLbl>
              <c:idx val="3"/>
              <c:layout>
                <c:manualLayout>
                  <c:x val="-9.7418499526617006E-2"/>
                  <c:y val="-5.92563715119970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4DF-48F1-99C0-E71801339C6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DP'!$C$3:$F$3</c:f>
              <c:strCache>
                <c:ptCount val="4"/>
                <c:pt idx="0">
                  <c:v>Porcentaje Gestion de Tramites en Materia de Impacto Ambiental para los Expedientes Técnicos Elaborados.</c:v>
                </c:pt>
                <c:pt idx="1">
                  <c:v>Porcentaje Gestion de Tramites de Factibilidad de Servicios para los Expedientes Técnicos Elaborados.</c:v>
                </c:pt>
                <c:pt idx="2">
                  <c:v>Porcentaje Gestion de Licencias de Construccion para los Expedientes Técnicos Elaborados.</c:v>
                </c:pt>
                <c:pt idx="3">
                  <c:v>Porcentaje proyectos elaborados.</c:v>
                </c:pt>
              </c:strCache>
            </c:strRef>
          </c:cat>
          <c:val>
            <c:numRef>
              <c:f>'Act DP'!$C$6:$F$6</c:f>
              <c:numCache>
                <c:formatCode>0.00%</c:formatCode>
                <c:ptCount val="4"/>
                <c:pt idx="0">
                  <c:v>1.375</c:v>
                </c:pt>
                <c:pt idx="1">
                  <c:v>1</c:v>
                </c:pt>
                <c:pt idx="2">
                  <c:v>2.625</c:v>
                </c:pt>
                <c:pt idx="3">
                  <c:v>2.2000000000000002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D4DF-48F1-99C0-E71801339C6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  <c:minorUnit val="2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TERCER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3134940648898422"/>
          <c:y val="2.789855470423295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 SMOPS (1)'!$B$4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0"/>
                  <c:y val="-1.86874496773207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236-47B3-ABA7-63DA750B5B7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SMOPS (1)'!$C$3:$F$3</c:f>
              <c:strCache>
                <c:ptCount val="3"/>
                <c:pt idx="0">
                  <c:v>Actividades Administrativas y Operativas Realizadas</c:v>
                </c:pt>
                <c:pt idx="1">
                  <c:v>Solicitudes de Mantenimiento</c:v>
                </c:pt>
                <c:pt idx="2">
                  <c:v>Actividad de servicios y obra pública difundidas</c:v>
                </c:pt>
              </c:strCache>
            </c:strRef>
          </c:cat>
          <c:val>
            <c:numRef>
              <c:f>'Act SMOPS (1)'!$C$4:$F$4</c:f>
              <c:numCache>
                <c:formatCode>#,##0</c:formatCode>
                <c:ptCount val="3"/>
                <c:pt idx="0">
                  <c:v>10</c:v>
                </c:pt>
                <c:pt idx="1">
                  <c:v>7</c:v>
                </c:pt>
                <c:pt idx="2">
                  <c:v>375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236-47B3-ABA7-63DA750B5B73}"/>
            </c:ext>
          </c:extLst>
        </c:ser>
        <c:ser>
          <c:idx val="1"/>
          <c:order val="1"/>
          <c:tx>
            <c:strRef>
              <c:f>'Act SMOPS (1)'!$B$5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2.0715632113862247E-3"/>
                  <c:y val="1.59420312595616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236-47B3-ABA7-63DA750B5B73}"/>
                </c:ext>
              </c:extLst>
            </c:dLbl>
            <c:dLbl>
              <c:idx val="1"/>
              <c:layout>
                <c:manualLayout>
                  <c:x val="2.0949302394432149E-3"/>
                  <c:y val="1.19952866603345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236-47B3-ABA7-63DA750B5B7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SMOPS (1)'!$C$3:$F$3</c:f>
              <c:strCache>
                <c:ptCount val="3"/>
                <c:pt idx="0">
                  <c:v>Actividades Administrativas y Operativas Realizadas</c:v>
                </c:pt>
                <c:pt idx="1">
                  <c:v>Solicitudes de Mantenimiento</c:v>
                </c:pt>
                <c:pt idx="2">
                  <c:v>Actividad de servicios y obra pública difundidas</c:v>
                </c:pt>
              </c:strCache>
            </c:strRef>
          </c:cat>
          <c:val>
            <c:numRef>
              <c:f>'Act SMOPS (1)'!$C$5:$F$5</c:f>
              <c:numCache>
                <c:formatCode>#,##0</c:formatCode>
                <c:ptCount val="3"/>
                <c:pt idx="0">
                  <c:v>10</c:v>
                </c:pt>
                <c:pt idx="1">
                  <c:v>7</c:v>
                </c:pt>
                <c:pt idx="2">
                  <c:v>272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236-47B3-ABA7-63DA750B5B7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6.0157556343231292E-2"/>
                  <c:y val="1.58603603712798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236-47B3-ABA7-63DA750B5B73}"/>
                </c:ext>
              </c:extLst>
            </c:dLbl>
            <c:dLbl>
              <c:idx val="1"/>
              <c:layout>
                <c:manualLayout>
                  <c:x val="6.4770815464499198E-2"/>
                  <c:y val="-3.58882863577192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B236-47B3-ABA7-63DA750B5B7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SMOPS (1)'!$C$3:$F$3</c:f>
              <c:strCache>
                <c:ptCount val="3"/>
                <c:pt idx="0">
                  <c:v>Actividades Administrativas y Operativas Realizadas</c:v>
                </c:pt>
                <c:pt idx="1">
                  <c:v>Solicitudes de Mantenimiento</c:v>
                </c:pt>
                <c:pt idx="2">
                  <c:v>Actividad de servicios y obra pública difundidas</c:v>
                </c:pt>
              </c:strCache>
            </c:strRef>
          </c:cat>
          <c:val>
            <c:numRef>
              <c:f>'Act SMOPS (1)'!$C$6:$F$6</c:f>
              <c:numCache>
                <c:formatCode>0.00%</c:formatCode>
                <c:ptCount val="3"/>
                <c:pt idx="0">
                  <c:v>1</c:v>
                </c:pt>
                <c:pt idx="1">
                  <c:v>1</c:v>
                </c:pt>
                <c:pt idx="2">
                  <c:v>0.72533333333333339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B236-47B3-ABA7-63DA750B5B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70525840"/>
        <c:axId val="270525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  <c:max val="1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  <c:majorUnit val="3"/>
      </c:valAx>
      <c:valAx>
        <c:axId val="270525360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70525840"/>
        <c:crosses val="max"/>
        <c:crossBetween val="between"/>
      </c:valAx>
      <c:catAx>
        <c:axId val="27052584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7052536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>
      <a:outerShdw blurRad="50800" dist="38100" dir="18900000" algn="bl" rotWithShape="0">
        <a:prstClr val="black">
          <a:alpha val="40000"/>
        </a:prstClr>
      </a:outerShdw>
    </a:effectLst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 PLANEADA Y ALCANZADA A NIVEL COMPONENTE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TERCER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10119339903326703"/>
          <c:y val="3.1063966932974476E-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 DLYC'!$B$4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 DLYC'!$C$3</c:f>
              <c:strCache>
                <c:ptCount val="1"/>
                <c:pt idx="0">
                  <c:v>Porcentaje de contratos de obra publica adjudicados</c:v>
                </c:pt>
              </c:strCache>
            </c:strRef>
          </c:cat>
          <c:val>
            <c:numRef>
              <c:f>'Com DLYC'!$C$4</c:f>
              <c:numCache>
                <c:formatCode>#,##0</c:formatCode>
                <c:ptCount val="1"/>
                <c:pt idx="0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860-44C4-81E1-60F849245BE1}"/>
            </c:ext>
          </c:extLst>
        </c:ser>
        <c:ser>
          <c:idx val="1"/>
          <c:order val="1"/>
          <c:tx>
            <c:strRef>
              <c:f>'Com DLYC'!$B$5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 DLYC'!$C$3</c:f>
              <c:strCache>
                <c:ptCount val="1"/>
                <c:pt idx="0">
                  <c:v>Porcentaje de contratos de obra publica adjudicados</c:v>
                </c:pt>
              </c:strCache>
            </c:strRef>
          </c:cat>
          <c:val>
            <c:numRef>
              <c:f>'Com DLYC'!$C$5</c:f>
              <c:numCache>
                <c:formatCode>#,##0</c:formatCode>
                <c:ptCount val="1"/>
                <c:pt idx="0">
                  <c:v>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860-44C4-81E1-60F849245BE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2.75889862158838E-2"/>
                  <c:y val="-6.17890092656466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860-44C4-81E1-60F849245BE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 DLYC'!$C$3</c:f>
              <c:strCache>
                <c:ptCount val="1"/>
                <c:pt idx="0">
                  <c:v>Porcentaje de contratos de obra publica adjudicados</c:v>
                </c:pt>
              </c:strCache>
            </c:strRef>
          </c:cat>
          <c:val>
            <c:numRef>
              <c:f>'Com DLYC'!$C$6</c:f>
              <c:numCache>
                <c:formatCode>0.00%</c:formatCode>
                <c:ptCount val="1"/>
                <c:pt idx="0">
                  <c:v>1.6842105263157894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3860-44C4-81E1-60F849245B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  <c:majorUnit val="5"/>
      </c:valAx>
      <c:valAx>
        <c:axId val="-882921200"/>
        <c:scaling>
          <c:orientation val="minMax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TERCER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5123470524643238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 DLYC'!$B$4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DLYC'!$C$3</c:f>
              <c:strCache>
                <c:ptCount val="1"/>
                <c:pt idx="0">
                  <c:v>Porcentaje  de los Procedimientos de Convocatoria para la licitación de Obra Publica en beneficio de los benitojuarences</c:v>
                </c:pt>
              </c:strCache>
            </c:strRef>
          </c:cat>
          <c:val>
            <c:numRef>
              <c:f>'Act DLYC'!$C$4</c:f>
              <c:numCache>
                <c:formatCode>#,##0</c:formatCode>
                <c:ptCount val="1"/>
                <c:pt idx="0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DD-45A6-B423-4C3F0F473A8D}"/>
            </c:ext>
          </c:extLst>
        </c:ser>
        <c:ser>
          <c:idx val="1"/>
          <c:order val="1"/>
          <c:tx>
            <c:strRef>
              <c:f>'Act DLYC'!$B$5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DLYC'!$C$3</c:f>
              <c:strCache>
                <c:ptCount val="1"/>
                <c:pt idx="0">
                  <c:v>Porcentaje  de los Procedimientos de Convocatoria para la licitación de Obra Publica en beneficio de los benitojuarences</c:v>
                </c:pt>
              </c:strCache>
            </c:strRef>
          </c:cat>
          <c:val>
            <c:numRef>
              <c:f>'Act DLYC'!$C$5</c:f>
              <c:numCache>
                <c:formatCode>#,##0</c:formatCode>
                <c:ptCount val="1"/>
                <c:pt idx="0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1DD-45A6-B423-4C3F0F473A8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1.7796092943766773E-2"/>
                  <c:y val="0.1406359801094999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1DD-45A6-B423-4C3F0F473A8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DLYC'!$C$3</c:f>
              <c:strCache>
                <c:ptCount val="1"/>
                <c:pt idx="0">
                  <c:v>Porcentaje  de los Procedimientos de Convocatoria para la licitación de Obra Publica en beneficio de los benitojuarences</c:v>
                </c:pt>
              </c:strCache>
            </c:strRef>
          </c:cat>
          <c:val>
            <c:numRef>
              <c:f>'Act DLYC'!$C$6</c:f>
              <c:numCache>
                <c:formatCode>0.00%</c:formatCode>
                <c:ptCount val="1"/>
                <c:pt idx="0">
                  <c:v>0.6428571428571429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A1DD-45A6-B423-4C3F0F473A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  <c:max val="2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</a:rPr>
              <a:t>META PLANEADA Y ALCANZADA A NIVEL COMPONENTE 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TERCER TRIMESTRE 2025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EN UNIDADES Y PORCENTAJE DE AVANCE</a:t>
            </a:r>
            <a:endParaRPr lang="es-MX" sz="1200" dirty="0">
              <a:effectLst/>
            </a:endParaRPr>
          </a:p>
        </c:rich>
      </c:tx>
      <c:layout>
        <c:manualLayout>
          <c:xMode val="edge"/>
          <c:yMode val="edge"/>
          <c:x val="0.10944959150266605"/>
          <c:y val="1.978311647331673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 DC'!$B$4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 DC'!$C$3</c:f>
              <c:strCache>
                <c:ptCount val="1"/>
                <c:pt idx="0">
                  <c:v>Porcentaje de obras públicas en ejecución </c:v>
                </c:pt>
              </c:strCache>
            </c:strRef>
          </c:cat>
          <c:val>
            <c:numRef>
              <c:f>'Com DC'!$C$4</c:f>
              <c:numCache>
                <c:formatCode>#,##0</c:formatCode>
                <c:ptCount val="1"/>
                <c:pt idx="0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00F-4854-A879-DE2C1E9B3401}"/>
            </c:ext>
          </c:extLst>
        </c:ser>
        <c:ser>
          <c:idx val="1"/>
          <c:order val="1"/>
          <c:tx>
            <c:strRef>
              <c:f>'Com DC'!$B$5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 DC'!$C$3</c:f>
              <c:strCache>
                <c:ptCount val="1"/>
                <c:pt idx="0">
                  <c:v>Porcentaje de obras públicas en ejecución </c:v>
                </c:pt>
              </c:strCache>
            </c:strRef>
          </c:cat>
          <c:val>
            <c:numRef>
              <c:f>'Com DC'!$C$5</c:f>
              <c:numCache>
                <c:formatCode>#,##0</c:formatCode>
                <c:ptCount val="1"/>
                <c:pt idx="0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00F-4854-A879-DE2C1E9B340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18714036263971065"/>
                  <c:y val="-5.21813313838368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00F-4854-A879-DE2C1E9B340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 DC'!$C$3</c:f>
              <c:strCache>
                <c:ptCount val="1"/>
                <c:pt idx="0">
                  <c:v>Porcentaje de obras públicas en ejecución </c:v>
                </c:pt>
              </c:strCache>
            </c:strRef>
          </c:cat>
          <c:val>
            <c:numRef>
              <c:f>'Com DC'!$C$6</c:f>
              <c:numCache>
                <c:formatCode>0.00%</c:formatCode>
                <c:ptCount val="1"/>
                <c:pt idx="0">
                  <c:v>1.7894736842105263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200F-4854-A879-DE2C1E9B34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</c:valAx>
      <c:valAx>
        <c:axId val="-882921200"/>
        <c:scaling>
          <c:orientation val="minMax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  <c:majorUnit val="0.30000000000000004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TERCER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2797595952679828"/>
          <c:y val="1.992745030510879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 DC'!$B$4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DC'!$C$3</c:f>
              <c:strCache>
                <c:ptCount val="1"/>
                <c:pt idx="0">
                  <c:v>Porcentaje de informes de supervisión de avance físico de las obras publicas en ejecucion</c:v>
                </c:pt>
              </c:strCache>
            </c:strRef>
          </c:cat>
          <c:val>
            <c:numRef>
              <c:f>'Act DC'!$C$4</c:f>
              <c:numCache>
                <c:formatCode>#,##0</c:formatCode>
                <c:ptCount val="1"/>
                <c:pt idx="0">
                  <c:v>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75-4C4D-BE57-D57A06ECD9E1}"/>
            </c:ext>
          </c:extLst>
        </c:ser>
        <c:ser>
          <c:idx val="1"/>
          <c:order val="1"/>
          <c:tx>
            <c:strRef>
              <c:f>'Act DC'!$B$5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DC'!$C$3</c:f>
              <c:strCache>
                <c:ptCount val="1"/>
                <c:pt idx="0">
                  <c:v>Porcentaje de informes de supervisión de avance físico de las obras publicas en ejecucion</c:v>
                </c:pt>
              </c:strCache>
            </c:strRef>
          </c:cat>
          <c:val>
            <c:numRef>
              <c:f>'Act DC'!$C$5</c:f>
              <c:numCache>
                <c:formatCode>#,##0</c:formatCode>
                <c:ptCount val="1"/>
                <c:pt idx="0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275-4C4D-BE57-D57A06ECD9E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2.9000790930661744E-2"/>
                  <c:y val="-3.77297890507561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275-4C4D-BE57-D57A06ECD9E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DC'!$C$3</c:f>
              <c:strCache>
                <c:ptCount val="1"/>
                <c:pt idx="0">
                  <c:v>Porcentaje de informes de supervisión de avance físico de las obras publicas en ejecucion</c:v>
                </c:pt>
              </c:strCache>
            </c:strRef>
          </c:cat>
          <c:val>
            <c:numRef>
              <c:f>'Act DC'!$C$6</c:f>
              <c:numCache>
                <c:formatCode>0.00%</c:formatCode>
                <c:ptCount val="1"/>
                <c:pt idx="0">
                  <c:v>0.45614035087719296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D275-4C4D-BE57-D57A06ECD9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  <c:majorUnit val="5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TERCER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17111983653313514"/>
          <c:y val="3.48516167394461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 DCSO'!$B$4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DCSO'!$C$3</c:f>
              <c:strCache>
                <c:ptCount val="1"/>
                <c:pt idx="0">
                  <c:v>Porcentaje del pagado de la obra pública devengada.</c:v>
                </c:pt>
              </c:strCache>
            </c:strRef>
          </c:cat>
          <c:val>
            <c:numRef>
              <c:f>'Act DCSO'!$C$4</c:f>
              <c:numCache>
                <c:formatCode>#,##0</c:formatCode>
                <c:ptCount val="1"/>
                <c:pt idx="0">
                  <c:v>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0AB-466C-BD6E-46D4B9167BC7}"/>
            </c:ext>
          </c:extLst>
        </c:ser>
        <c:ser>
          <c:idx val="1"/>
          <c:order val="1"/>
          <c:tx>
            <c:strRef>
              <c:f>'Act DCSO'!$B$5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DCSO'!$C$3</c:f>
              <c:strCache>
                <c:ptCount val="1"/>
                <c:pt idx="0">
                  <c:v>Porcentaje del pagado de la obra pública devengada.</c:v>
                </c:pt>
              </c:strCache>
            </c:strRef>
          </c:cat>
          <c:val>
            <c:numRef>
              <c:f>'Act DCSO'!$C$5</c:f>
              <c:numCache>
                <c:formatCode>#,##0</c:formatCode>
                <c:ptCount val="1"/>
                <c:pt idx="0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0AB-466C-BD6E-46D4B9167BC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4.1455823101453147E-2"/>
                  <c:y val="-1.7803170962150236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0AB-466C-BD6E-46D4B9167BC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DCSO'!$C$3</c:f>
              <c:strCache>
                <c:ptCount val="1"/>
                <c:pt idx="0">
                  <c:v>Porcentaje del pagado de la obra pública devengada.</c:v>
                </c:pt>
              </c:strCache>
            </c:strRef>
          </c:cat>
          <c:val>
            <c:numRef>
              <c:f>'Act DCSO'!$C$6</c:f>
              <c:numCache>
                <c:formatCode>0.00%</c:formatCode>
                <c:ptCount val="1"/>
                <c:pt idx="0">
                  <c:v>0.33333333333333331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20AB-466C-BD6E-46D4B9167B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 PLANEADA Y ALCANZADA A NIVEL COMPONENTE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TERCER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10669759759167233"/>
          <c:y val="4.2050668738075987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 DCSO'!$B$4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 DCSO'!$C$3</c:f>
              <c:strCache>
                <c:ptCount val="1"/>
                <c:pt idx="0">
                  <c:v> porcentaje de devengos de la obra pública comprometidas </c:v>
                </c:pt>
              </c:strCache>
            </c:strRef>
          </c:cat>
          <c:val>
            <c:numRef>
              <c:f>'Com DCSO'!$C$4</c:f>
              <c:numCache>
                <c:formatCode>#,##0</c:formatCode>
                <c:ptCount val="1"/>
                <c:pt idx="0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A5-41C1-995A-AD181E0CEB5A}"/>
            </c:ext>
          </c:extLst>
        </c:ser>
        <c:ser>
          <c:idx val="1"/>
          <c:order val="1"/>
          <c:tx>
            <c:strRef>
              <c:f>'Com DCSO'!$B$5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 DCSO'!$C$3</c:f>
              <c:strCache>
                <c:ptCount val="1"/>
                <c:pt idx="0">
                  <c:v> porcentaje de devengos de la obra pública comprometidas </c:v>
                </c:pt>
              </c:strCache>
            </c:strRef>
          </c:cat>
          <c:val>
            <c:numRef>
              <c:f>'Com DCSO'!$C$5</c:f>
              <c:numCache>
                <c:formatCode>#,##0</c:formatCode>
                <c:ptCount val="1"/>
                <c:pt idx="0">
                  <c:v>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8A5-41C1-995A-AD181E0CEB5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16814205821244402"/>
                  <c:y val="-2.14513419661973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8A5-41C1-995A-AD181E0CEB5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 DCSO'!$C$3</c:f>
              <c:strCache>
                <c:ptCount val="1"/>
                <c:pt idx="0">
                  <c:v> porcentaje de devengos de la obra pública comprometidas </c:v>
                </c:pt>
              </c:strCache>
            </c:strRef>
          </c:cat>
          <c:val>
            <c:numRef>
              <c:f>'Com DCSO'!$C$6</c:f>
              <c:numCache>
                <c:formatCode>0.00%</c:formatCode>
                <c:ptCount val="1"/>
                <c:pt idx="0">
                  <c:v>1.6842105263157894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28A5-41C1-995A-AD181E0CEB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ax val="25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  <c:majorUnit val="5"/>
      </c:valAx>
      <c:valAx>
        <c:axId val="-882921200"/>
        <c:scaling>
          <c:orientation val="minMax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TERCER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1062209276610927"/>
          <c:y val="2.409285832219879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 SMOPS (2)'!$B$5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0"/>
                  <c:y val="7.951569307944170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AC3-4CF0-8011-4F2D917E809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SMOPS (2)'!$C$4:$F$4</c:f>
              <c:strCache>
                <c:ptCount val="3"/>
                <c:pt idx="0">
                  <c:v>Solicitudes Ciudadanas Atendidas</c:v>
                </c:pt>
                <c:pt idx="1">
                  <c:v>Solicitudes Ciudadanas Canalizadas</c:v>
                </c:pt>
                <c:pt idx="2">
                  <c:v>Permisos de Obra Privada Autorizados</c:v>
                </c:pt>
              </c:strCache>
            </c:strRef>
          </c:cat>
          <c:val>
            <c:numRef>
              <c:f>'Act SMOPS (2)'!$C$5:$F$5</c:f>
              <c:numCache>
                <c:formatCode>#,##0</c:formatCode>
                <c:ptCount val="3"/>
                <c:pt idx="0">
                  <c:v>60</c:v>
                </c:pt>
                <c:pt idx="1">
                  <c:v>60</c:v>
                </c:pt>
                <c:pt idx="2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AC3-4CF0-8011-4F2D917E8091}"/>
            </c:ext>
          </c:extLst>
        </c:ser>
        <c:ser>
          <c:idx val="1"/>
          <c:order val="1"/>
          <c:tx>
            <c:strRef>
              <c:f>'Act SMOPS (2)'!$B$6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2.0715632113862247E-3"/>
                  <c:y val="1.59420312595616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AC3-4CF0-8011-4F2D917E8091}"/>
                </c:ext>
              </c:extLst>
            </c:dLbl>
            <c:dLbl>
              <c:idx val="1"/>
              <c:layout>
                <c:manualLayout>
                  <c:x val="2.0749536531774117E-2"/>
                  <c:y val="1.19953386253738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AC3-4CF0-8011-4F2D917E809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SMOPS (2)'!$C$4:$F$4</c:f>
              <c:strCache>
                <c:ptCount val="3"/>
                <c:pt idx="0">
                  <c:v>Solicitudes Ciudadanas Atendidas</c:v>
                </c:pt>
                <c:pt idx="1">
                  <c:v>Solicitudes Ciudadanas Canalizadas</c:v>
                </c:pt>
                <c:pt idx="2">
                  <c:v>Permisos de Obra Privada Autorizados</c:v>
                </c:pt>
              </c:strCache>
            </c:strRef>
          </c:cat>
          <c:val>
            <c:numRef>
              <c:f>'Act SMOPS (2)'!$C$6:$F$6</c:f>
              <c:numCache>
                <c:formatCode>#,##0</c:formatCode>
                <c:ptCount val="3"/>
                <c:pt idx="0">
                  <c:v>48</c:v>
                </c:pt>
                <c:pt idx="1">
                  <c:v>48</c:v>
                </c:pt>
                <c:pt idx="2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AC3-4CF0-8011-4F2D917E80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3.9448698445433118E-2"/>
                  <c:y val="-4.08814181174530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AC3-4CF0-8011-4F2D917E8091}"/>
                </c:ext>
              </c:extLst>
            </c:dLbl>
            <c:dLbl>
              <c:idx val="1"/>
              <c:layout>
                <c:manualLayout>
                  <c:x val="1.0326132459455533E-2"/>
                  <c:y val="-2.60190164667344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FAC3-4CF0-8011-4F2D917E8091}"/>
                </c:ext>
              </c:extLst>
            </c:dLbl>
            <c:dLbl>
              <c:idx val="2"/>
              <c:layout>
                <c:manualLayout>
                  <c:x val="3.7338426710001496E-2"/>
                  <c:y val="-4.21878975060933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AC3-4CF0-8011-4F2D917E809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 SMOPS (2)'!$C$4:$F$4</c:f>
              <c:strCache>
                <c:ptCount val="3"/>
                <c:pt idx="0">
                  <c:v>Solicitudes Ciudadanas Atendidas</c:v>
                </c:pt>
                <c:pt idx="1">
                  <c:v>Solicitudes Ciudadanas Canalizadas</c:v>
                </c:pt>
                <c:pt idx="2">
                  <c:v>Permisos de Obra Privada Autorizados</c:v>
                </c:pt>
              </c:strCache>
            </c:strRef>
          </c:cat>
          <c:val>
            <c:numRef>
              <c:f>'Act SMOPS (2)'!$C$7:$F$7</c:f>
              <c:numCache>
                <c:formatCode>0.00%</c:formatCode>
                <c:ptCount val="3"/>
                <c:pt idx="0">
                  <c:v>0.8</c:v>
                </c:pt>
                <c:pt idx="1">
                  <c:v>0.8</c:v>
                </c:pt>
                <c:pt idx="2">
                  <c:v>0.63636363636363635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FAC3-4CF0-8011-4F2D917E80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8676192"/>
        <c:axId val="118674272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  <c:max val="15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  <c:majorUnit val="30"/>
      </c:valAx>
      <c:valAx>
        <c:axId val="118674272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18676192"/>
        <c:crosses val="max"/>
        <c:crossBetween val="between"/>
      </c:valAx>
      <c:catAx>
        <c:axId val="11867619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1867427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>
      <a:outerShdw blurRad="50800" dist="38100" dir="18900000" algn="bl" rotWithShape="0">
        <a:prstClr val="black">
          <a:alpha val="40000"/>
        </a:prstClr>
      </a:outerShdw>
    </a:effectLst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 algn="ctr">
              <a:defRPr/>
            </a:pPr>
            <a:r>
              <a:rPr lang="es-MX" sz="1200" b="1" i="0" baseline="0">
                <a:effectLst/>
              </a:rPr>
              <a:t>TERCER TRIMESTRE 2025</a:t>
            </a:r>
            <a:endParaRPr lang="es-MX" sz="1200">
              <a:effectLst/>
            </a:endParaRPr>
          </a:p>
          <a:p>
            <a:pPr algn="ctr"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2099155438496848"/>
          <c:y val="2.756647188497153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 1'!$B$4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1'!$C$3</c:f>
              <c:strCache>
                <c:ptCount val="1"/>
                <c:pt idx="0">
                  <c:v> Porcentaje de actividades realizadas de Servicios públicos.</c:v>
                </c:pt>
              </c:strCache>
            </c:strRef>
          </c:cat>
          <c:val>
            <c:numRef>
              <c:f>'Actividad 1'!$C$4</c:f>
              <c:numCache>
                <c:formatCode>#,##0</c:formatCode>
                <c:ptCount val="1"/>
                <c:pt idx="0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45F-4A05-9E35-9E5035BEA270}"/>
            </c:ext>
          </c:extLst>
        </c:ser>
        <c:ser>
          <c:idx val="1"/>
          <c:order val="1"/>
          <c:tx>
            <c:strRef>
              <c:f>'Actividad 1'!$B$5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1'!$C$3</c:f>
              <c:strCache>
                <c:ptCount val="1"/>
                <c:pt idx="0">
                  <c:v> Porcentaje de actividades realizadas de Servicios públicos.</c:v>
                </c:pt>
              </c:strCache>
            </c:strRef>
          </c:cat>
          <c:val>
            <c:numRef>
              <c:f>'Actividad 1'!$C$5</c:f>
              <c:numCache>
                <c:formatCode>#,##0</c:formatCode>
                <c:ptCount val="1"/>
                <c:pt idx="0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45F-4A05-9E35-9E5035BEA27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1.6581872259849688E-2"/>
                  <c:y val="-6.8500272532799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45F-4A05-9E35-9E5035BEA27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1'!$C$3</c:f>
              <c:strCache>
                <c:ptCount val="1"/>
                <c:pt idx="0">
                  <c:v> Porcentaje de actividades realizadas de Servicios públicos.</c:v>
                </c:pt>
              </c:strCache>
            </c:strRef>
          </c:cat>
          <c:val>
            <c:numRef>
              <c:f>'Actividad 1'!$C$6</c:f>
              <c:numCache>
                <c:formatCode>0.00%</c:formatCode>
                <c:ptCount val="1"/>
                <c:pt idx="0">
                  <c:v>0.8571428571428571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945F-4A05-9E35-9E5035BEA2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  <c:max val="1.6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 algn="ctr">
              <a:defRPr/>
            </a:pPr>
            <a:r>
              <a:rPr lang="es-MX" sz="1200" b="1" i="0" baseline="0">
                <a:effectLst/>
              </a:rPr>
              <a:t>TERCER TRIMESTRE 2025</a:t>
            </a:r>
            <a:endParaRPr lang="es-MX" sz="1200">
              <a:effectLst/>
            </a:endParaRPr>
          </a:p>
          <a:p>
            <a:pPr algn="ctr"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2099155438496848"/>
          <c:y val="2.756647188497153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 2'!$B$4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2'!$C$3</c:f>
              <c:strCache>
                <c:ptCount val="1"/>
                <c:pt idx="0">
                  <c:v> Porcentaje de trámites de recursos necesarios</c:v>
                </c:pt>
              </c:strCache>
            </c:strRef>
          </c:cat>
          <c:val>
            <c:numRef>
              <c:f>'Actividad 2'!$C$4</c:f>
              <c:numCache>
                <c:formatCode>#,##0</c:formatCode>
                <c:ptCount val="1"/>
                <c:pt idx="0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647-47A9-93C0-C7F7F8F1652C}"/>
            </c:ext>
          </c:extLst>
        </c:ser>
        <c:ser>
          <c:idx val="1"/>
          <c:order val="1"/>
          <c:tx>
            <c:strRef>
              <c:f>'Actividad 2'!$B$5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2'!$C$3</c:f>
              <c:strCache>
                <c:ptCount val="1"/>
                <c:pt idx="0">
                  <c:v> Porcentaje de trámites de recursos necesarios</c:v>
                </c:pt>
              </c:strCache>
            </c:strRef>
          </c:cat>
          <c:val>
            <c:numRef>
              <c:f>'Actividad 2'!$C$5</c:f>
              <c:numCache>
                <c:formatCode>#,##0</c:formatCode>
                <c:ptCount val="1"/>
                <c:pt idx="0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647-47A9-93C0-C7F7F8F1652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17520773672932241"/>
                  <c:y val="-3.06447064371861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647-47A9-93C0-C7F7F8F1652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2'!$C$3</c:f>
              <c:strCache>
                <c:ptCount val="1"/>
                <c:pt idx="0">
                  <c:v> Porcentaje de trámites de recursos necesarios</c:v>
                </c:pt>
              </c:strCache>
            </c:strRef>
          </c:cat>
          <c:val>
            <c:numRef>
              <c:f>'Actividad 2'!$C$6</c:f>
              <c:numCache>
                <c:formatCode>0.00%</c:formatCode>
                <c:ptCount val="1"/>
                <c:pt idx="0">
                  <c:v>0.88888888888888884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4647-47A9-93C0-C7F7F8F165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  <c:max val="1.6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 algn="ctr">
              <a:defRPr/>
            </a:pPr>
            <a:r>
              <a:rPr lang="es-MX" sz="1200" b="1" i="0" baseline="0">
                <a:effectLst/>
              </a:rPr>
              <a:t>TERCER TRIMESTRE 2025</a:t>
            </a:r>
            <a:endParaRPr lang="es-MX" sz="1200">
              <a:effectLst/>
            </a:endParaRPr>
          </a:p>
          <a:p>
            <a:pPr algn="ctr"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2099155438496848"/>
          <c:y val="2.756647188497153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 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3'!$C$3</c:f>
              <c:strCache>
                <c:ptCount val="1"/>
                <c:pt idx="0">
                  <c:v> Porcentaje de solicitudes ciudadanas atendidas.</c:v>
                </c:pt>
              </c:strCache>
            </c:strRef>
          </c:cat>
          <c:val>
            <c:numRef>
              <c:f>'Actividad 3'!$C$4</c:f>
              <c:numCache>
                <c:formatCode>#,##0</c:formatCode>
                <c:ptCount val="1"/>
                <c:pt idx="0">
                  <c:v>1100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9EF-419D-AA04-521910B1DA5F}"/>
            </c:ext>
          </c:extLst>
        </c:ser>
        <c:ser>
          <c:idx val="1"/>
          <c:order val="1"/>
          <c:tx>
            <c:strRef>
              <c:f>'Actividad 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3'!$C$3</c:f>
              <c:strCache>
                <c:ptCount val="1"/>
                <c:pt idx="0">
                  <c:v> Porcentaje de solicitudes ciudadanas atendidas.</c:v>
                </c:pt>
              </c:strCache>
            </c:strRef>
          </c:cat>
          <c:val>
            <c:numRef>
              <c:f>'Actividad 3'!$C$5</c:f>
              <c:numCache>
                <c:formatCode>#,##0</c:formatCode>
                <c:ptCount val="1"/>
                <c:pt idx="0">
                  <c:v>1068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9EF-419D-AA04-521910B1DA5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3'!$C$3</c:f>
              <c:strCache>
                <c:ptCount val="1"/>
                <c:pt idx="0">
                  <c:v> Porcentaje de solicitudes ciudadanas atendidas.</c:v>
                </c:pt>
              </c:strCache>
            </c:strRef>
          </c:cat>
          <c:val>
            <c:numRef>
              <c:f>'Actividad 3'!$C$6</c:f>
              <c:numCache>
                <c:formatCode>0.00%</c:formatCode>
                <c:ptCount val="1"/>
                <c:pt idx="0">
                  <c:v>0.97090909090909094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9EF-419D-AA04-521910B1DA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  <c:max val="1.6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0"/>
        <c:axPos val="t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 algn="ctr">
              <a:defRPr/>
            </a:pPr>
            <a:r>
              <a:rPr lang="es-MX" sz="1200" b="1" i="0" baseline="0">
                <a:effectLst/>
              </a:rPr>
              <a:t>TERCER TRIMESTRE 2025</a:t>
            </a:r>
            <a:endParaRPr lang="es-MX" sz="1200">
              <a:effectLst/>
            </a:endParaRPr>
          </a:p>
          <a:p>
            <a:pPr algn="ctr"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17385346485794695"/>
          <c:y val="4.442862385477017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 4'!$B$4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4'!$C$3</c:f>
              <c:strCache>
                <c:ptCount val="1"/>
                <c:pt idx="0">
                  <c:v>Establecimientos supervisados</c:v>
                </c:pt>
              </c:strCache>
            </c:strRef>
          </c:cat>
          <c:val>
            <c:numRef>
              <c:f>'Actividad 4'!$C$4</c:f>
              <c:numCache>
                <c:formatCode>#,##0</c:formatCode>
                <c:ptCount val="1"/>
                <c:pt idx="0">
                  <c:v>160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65D-4B7C-9EA5-3EC5A5268171}"/>
            </c:ext>
          </c:extLst>
        </c:ser>
        <c:ser>
          <c:idx val="1"/>
          <c:order val="1"/>
          <c:tx>
            <c:strRef>
              <c:f>'Actividad 4'!$B$5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4'!$C$3</c:f>
              <c:strCache>
                <c:ptCount val="1"/>
                <c:pt idx="0">
                  <c:v>Establecimientos supervisados</c:v>
                </c:pt>
              </c:strCache>
            </c:strRef>
          </c:cat>
          <c:val>
            <c:numRef>
              <c:f>'Actividad 4'!$C$5</c:f>
              <c:numCache>
                <c:formatCode>#,##0</c:formatCode>
                <c:ptCount val="1"/>
                <c:pt idx="0">
                  <c:v>146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65D-4B7C-9EA5-3EC5A526817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1.6581872259849688E-2"/>
                  <c:y val="-6.8500272532799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65D-4B7C-9EA5-3EC5A526817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4'!$C$3</c:f>
              <c:strCache>
                <c:ptCount val="1"/>
                <c:pt idx="0">
                  <c:v>Establecimientos supervisados</c:v>
                </c:pt>
              </c:strCache>
            </c:strRef>
          </c:cat>
          <c:val>
            <c:numRef>
              <c:f>'Actividad 4'!$C$6</c:f>
              <c:numCache>
                <c:formatCode>0.00%</c:formatCode>
                <c:ptCount val="1"/>
                <c:pt idx="0">
                  <c:v>0.91249999999999998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E65D-4B7C-9EA5-3EC5A52681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  <c:max val="1.6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 algn="ctr">
              <a:defRPr/>
            </a:pPr>
            <a:r>
              <a:rPr lang="es-MX" sz="1200" b="1" i="0" baseline="0">
                <a:effectLst/>
              </a:rPr>
              <a:t>TERCER TRIMESTRE 2025</a:t>
            </a:r>
            <a:endParaRPr lang="es-MX" sz="1200">
              <a:effectLst/>
            </a:endParaRPr>
          </a:p>
          <a:p>
            <a:pPr algn="ctr"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2099155438496848"/>
          <c:y val="2.756647188497153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 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-7.5956427905899376E-17"/>
                  <c:y val="2.29166729321612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D10-46CC-8A95-7AA54E30F4B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3'!$C$3:$E$3</c:f>
              <c:strCache>
                <c:ptCount val="3"/>
                <c:pt idx="0">
                  <c:v>Porcentaje de Vehículos Operando</c:v>
                </c:pt>
                <c:pt idx="1">
                  <c:v>Porcentaje del Parque de Maquinaria Operando.</c:v>
                </c:pt>
                <c:pt idx="2">
                  <c:v> Porcentaje de Equipo Menor Operando.</c:v>
                </c:pt>
              </c:strCache>
            </c:strRef>
          </c:cat>
          <c:val>
            <c:numRef>
              <c:f>'Actividad 3'!$C$4:$E$4</c:f>
              <c:numCache>
                <c:formatCode>#,##0</c:formatCode>
                <c:ptCount val="3"/>
                <c:pt idx="0">
                  <c:v>2</c:v>
                </c:pt>
                <c:pt idx="1">
                  <c:v>1</c:v>
                </c:pt>
                <c:pt idx="2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D10-46CC-8A95-7AA54E30F4B1}"/>
            </c:ext>
          </c:extLst>
        </c:ser>
        <c:ser>
          <c:idx val="1"/>
          <c:order val="1"/>
          <c:tx>
            <c:strRef>
              <c:f>'Actividad 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7.5999369906437971E-17"/>
                  <c:y val="1.14167120887997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D10-46CC-8A95-7AA54E30F4B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3'!$C$3:$E$3</c:f>
              <c:strCache>
                <c:ptCount val="3"/>
                <c:pt idx="0">
                  <c:v>Porcentaje de Vehículos Operando</c:v>
                </c:pt>
                <c:pt idx="1">
                  <c:v>Porcentaje del Parque de Maquinaria Operando.</c:v>
                </c:pt>
                <c:pt idx="2">
                  <c:v> Porcentaje de Equipo Menor Operando.</c:v>
                </c:pt>
              </c:strCache>
            </c:strRef>
          </c:cat>
          <c:val>
            <c:numRef>
              <c:f>'Actividad 3'!$C$5:$E$5</c:f>
              <c:numCache>
                <c:formatCode>#,##0</c:formatCode>
                <c:ptCount val="3"/>
                <c:pt idx="0">
                  <c:v>2</c:v>
                </c:pt>
                <c:pt idx="1">
                  <c:v>0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D10-46CC-8A95-7AA54E30F4B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1"/>
              <c:layout>
                <c:manualLayout>
                  <c:x val="1.6583014711678539E-2"/>
                  <c:y val="-7.23891462726533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D10-46CC-8A95-7AA54E30F4B1}"/>
                </c:ext>
              </c:extLst>
            </c:dLbl>
            <c:dLbl>
              <c:idx val="2"/>
              <c:layout>
                <c:manualLayout>
                  <c:x val="4.1477529686202753E-3"/>
                  <c:y val="-9.15003027975739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D10-46CC-8A95-7AA54E30F4B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 3'!$C$3:$E$3</c:f>
              <c:strCache>
                <c:ptCount val="3"/>
                <c:pt idx="0">
                  <c:v>Porcentaje de Vehículos Operando</c:v>
                </c:pt>
                <c:pt idx="1">
                  <c:v>Porcentaje del Parque de Maquinaria Operando.</c:v>
                </c:pt>
                <c:pt idx="2">
                  <c:v> Porcentaje de Equipo Menor Operando.</c:v>
                </c:pt>
              </c:strCache>
            </c:strRef>
          </c:cat>
          <c:val>
            <c:numRef>
              <c:f>'Actividad 3'!$C$6:$E$6</c:f>
              <c:numCache>
                <c:formatCode>0.00%</c:formatCode>
                <c:ptCount val="3"/>
                <c:pt idx="0">
                  <c:v>1</c:v>
                </c:pt>
                <c:pt idx="1">
                  <c:v>0</c:v>
                </c:pt>
                <c:pt idx="2">
                  <c:v>0.5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2D10-46CC-8A95-7AA54E30F4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  <c:max val="1.6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7840" cy="466434"/>
          </a:xfrm>
          <a:prstGeom prst="rect">
            <a:avLst/>
          </a:prstGeom>
        </p:spPr>
        <p:txBody>
          <a:bodyPr vert="horz" lIns="92952" tIns="46479" rIns="92952" bIns="4647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0939" y="0"/>
            <a:ext cx="3037840" cy="466434"/>
          </a:xfrm>
          <a:prstGeom prst="rect">
            <a:avLst/>
          </a:prstGeom>
        </p:spPr>
        <p:txBody>
          <a:bodyPr vert="horz" lIns="92952" tIns="46479" rIns="92952" bIns="46479" rtlCol="0"/>
          <a:lstStyle>
            <a:lvl1pPr algn="r">
              <a:defRPr sz="1200"/>
            </a:lvl1pPr>
          </a:lstStyle>
          <a:p>
            <a:fld id="{40E345E5-69E5-46CA-B395-52A6421A2A3D}" type="datetimeFigureOut">
              <a:rPr lang="en-US" smtClean="0"/>
              <a:t>10/17/2025</a:t>
            </a:fld>
            <a:endParaRPr lang="en-U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72125" cy="31353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52" tIns="46479" rIns="92952" bIns="46479" rtlCol="0" anchor="ctr"/>
          <a:lstStyle/>
          <a:p>
            <a:endParaRPr lang="en-U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2952" tIns="46479" rIns="92952" bIns="46479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1" y="8829970"/>
            <a:ext cx="3037840" cy="466433"/>
          </a:xfrm>
          <a:prstGeom prst="rect">
            <a:avLst/>
          </a:prstGeom>
        </p:spPr>
        <p:txBody>
          <a:bodyPr vert="horz" lIns="92952" tIns="46479" rIns="92952" bIns="4647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0939" y="8829970"/>
            <a:ext cx="3037840" cy="466433"/>
          </a:xfrm>
          <a:prstGeom prst="rect">
            <a:avLst/>
          </a:prstGeom>
        </p:spPr>
        <p:txBody>
          <a:bodyPr vert="horz" lIns="92952" tIns="46479" rIns="92952" bIns="46479" rtlCol="0" anchor="b"/>
          <a:lstStyle>
            <a:lvl1pPr algn="r">
              <a:defRPr sz="1200"/>
            </a:lvl1pPr>
          </a:lstStyle>
          <a:p>
            <a:fld id="{CF85A3B2-6601-44E5-AE42-D842DC1A672C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204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83358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217">
              <a:defRPr/>
            </a:pPr>
            <a:fld id="{CF85A3B2-6601-44E5-AE42-D842DC1A672C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14217">
                <a:defRPr/>
              </a:pPr>
              <a:t>9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908248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217">
              <a:defRPr/>
            </a:pPr>
            <a:fld id="{CF85A3B2-6601-44E5-AE42-D842DC1A672C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14217">
                <a:defRPr/>
              </a:pPr>
              <a:t>10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7513820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3145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0298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217">
              <a:defRPr/>
            </a:pPr>
            <a:fld id="{CF85A3B2-6601-44E5-AE42-D842DC1A672C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14217">
                <a:defRPr/>
              </a:pPr>
              <a:t>20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7513820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083">
              <a:defRPr/>
            </a:pPr>
            <a:fld id="{CF85A3B2-6601-44E5-AE42-D842DC1A672C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14083">
                <a:defRPr/>
              </a:pPr>
              <a:t>22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908248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083">
              <a:defRPr/>
            </a:pPr>
            <a:fld id="{CF85A3B2-6601-44E5-AE42-D842DC1A672C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14083">
                <a:defRPr/>
              </a:pPr>
              <a:t>23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7513820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093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4B6457-97E7-414B-9DDF-F351C914E9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BB76DE1-0A04-0D4A-AAC4-B1EF5D2E6D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C4791CD-CA7A-5A46-A023-9CB0C3814E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17/10/2025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43C7484-024B-4746-85C0-0C4B76698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C85D070-424F-CC4B-BA10-E02C744CC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93973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EFBC21-16D8-BE49-B0D4-BCFA867593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4321B81-1BB8-8E4B-8FDC-08571E6462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922D281-A4E4-2944-ADA2-82CFA66DC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17/10/2025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92F3B37-0916-3542-A4A0-2BD5F334A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BA2205C-C199-5E49-B4A5-7BA8062C1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79214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F80E750-39C1-DF43-8259-6260E36B8D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8D799E0-5A90-2D47-AD40-D69014B2AE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9D79760-9DAB-EE4E-B913-CCB3D3E19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17/10/2025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F32F2D8-463B-1D48-9B45-94804A7C5F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8610823-C2FD-1646-A13E-BC35FE5C5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700242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F7B8E9-ACCF-DE40-A42D-411CC6C2C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0AF23D8-4817-F341-BD0D-AD2483116E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C42EE89-7F71-9343-9B4A-4CCC03CB1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17/10/2025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5B16D72-F859-0840-A8D7-DA762D6CE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CA86A1E-7B22-B74C-8070-CF30F6604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626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B9C628-9B10-184A-BF90-18FD6F7B4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C2212D1-AAC1-5A45-B5D9-938CF93823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1EEFD7F-B503-CF46-AAB6-87ECD52C4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17/10/2025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F441AD8-1AE7-8B41-91AF-AA44AEDBF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CB71F90-59AB-4444-A018-A274A3E0A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506226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2AC2119-27FB-9E4E-B5BF-C07D60A2F8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AE2BA35-CA44-4143-9D52-3B0670DF95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63DD19E-9D30-4244-BBD3-0E837A055D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678B5C8-C21B-EB4A-88ED-56F534C08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17/10/2025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A2E11DB-6CEC-D94B-AF53-E1F782865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039FF7D-B361-9A48-A5CA-852F925A9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458213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88F61B8-1510-8D49-944E-80BD7A0A0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024911C-54FD-8C48-8BFC-DAADFA7499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229F621-9CD7-DC45-9D28-6AE199E379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D714FEE-1909-5E48-91CF-A21B02204D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2E05B77-07EF-DD40-BDA8-27CE8530FD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11822A6-C32F-A042-A924-46F961F50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17/10/2025</a:t>
            </a:fld>
            <a:endParaRPr lang="es-ES_tradn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90A22F9E-4514-A94E-B6C3-85A0EC5DE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32C40D86-05B5-D742-ADF3-FC3495B3F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100850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B9C358-8BD9-A344-8B1F-1221E620EB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3E0BA330-F8F8-F245-940E-473577E738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17/10/2025</a:t>
            </a:fld>
            <a:endParaRPr lang="es-ES_tradn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27DC52B-72AC-1C42-92B4-3B59FDE7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B8C35862-B345-2444-85EC-9CBBC8C1B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17987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35176637-01DD-5F41-BC28-36B81411D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17/10/2025</a:t>
            </a:fld>
            <a:endParaRPr lang="es-ES_tradn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52F34602-5039-0247-8615-72F1A1A06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9413057-F7D0-6344-A2E9-15A59EB12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632683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3F3766-B4F1-A243-82E1-33E9FFDADD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455258C-4D20-504B-907D-0579E54A16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D630014-8F63-5240-8880-4050E10284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8E78B4A-DA56-D14F-A5CD-E2CF4083A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17/10/2025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810CB0D-135B-D14D-BE44-2200DD72E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43A78BF-33D8-D34E-9568-F94CDCAAB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893428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13F14F-80CB-CF4A-9AA5-FA760D38D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806937E-0175-C946-9717-BB41ED62EC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668A21C-4975-5544-9675-CC0DB3EC85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1A18AD6-0A33-5145-96CA-684911556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17/10/2025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8E64733-ADBF-B94F-A858-886186875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D52B227-78C6-9E49-920F-03A65D440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002479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E9CA23C3-FA5F-2446-A92B-9C10A5421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260BC84-BB76-E842-B1E5-25D870CBE1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C34074-78C5-4048-88CA-EBDF41FB7E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E7FA57-C585-244B-8F83-9BDCE76C2BCF}" type="datetimeFigureOut">
              <a:rPr lang="es-ES_tradnl" smtClean="0"/>
              <a:t>17/10/2025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AF080F6-92E7-4545-9012-1F02D5BECF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50EE611-63F7-434A-B371-B1A7844285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244225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1.xml"/><Relationship Id="rId4" Type="http://schemas.openxmlformats.org/officeDocument/2006/relationships/chart" Target="../charts/chart10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5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10" Type="http://schemas.openxmlformats.org/officeDocument/2006/relationships/image" Target="../media/image51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8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10" Type="http://schemas.openxmlformats.org/officeDocument/2006/relationships/image" Target="../media/image59.jpeg"/><Relationship Id="rId4" Type="http://schemas.openxmlformats.org/officeDocument/2006/relationships/image" Target="../media/image53.jpeg"/><Relationship Id="rId9" Type="http://schemas.openxmlformats.org/officeDocument/2006/relationships/image" Target="../media/image5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13" Type="http://schemas.openxmlformats.org/officeDocument/2006/relationships/image" Target="../media/image71.jpeg"/><Relationship Id="rId3" Type="http://schemas.openxmlformats.org/officeDocument/2006/relationships/image" Target="../media/image61.png"/><Relationship Id="rId7" Type="http://schemas.openxmlformats.org/officeDocument/2006/relationships/image" Target="../media/image65.jpeg"/><Relationship Id="rId12" Type="http://schemas.openxmlformats.org/officeDocument/2006/relationships/image" Target="../media/image7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jpeg"/><Relationship Id="rId11" Type="http://schemas.openxmlformats.org/officeDocument/2006/relationships/image" Target="../media/image69.jpeg"/><Relationship Id="rId5" Type="http://schemas.openxmlformats.org/officeDocument/2006/relationships/image" Target="../media/image63.png"/><Relationship Id="rId10" Type="http://schemas.openxmlformats.org/officeDocument/2006/relationships/image" Target="../media/image68.jpeg"/><Relationship Id="rId4" Type="http://schemas.openxmlformats.org/officeDocument/2006/relationships/image" Target="../media/image62.jpeg"/><Relationship Id="rId9" Type="http://schemas.openxmlformats.org/officeDocument/2006/relationships/image" Target="../media/image67.jpeg"/><Relationship Id="rId14" Type="http://schemas.openxmlformats.org/officeDocument/2006/relationships/image" Target="../media/image7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3.jpeg"/><Relationship Id="rId7" Type="http://schemas.openxmlformats.org/officeDocument/2006/relationships/image" Target="../media/image77.png"/><Relationship Id="rId12" Type="http://schemas.openxmlformats.org/officeDocument/2006/relationships/image" Target="../media/image8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jpeg"/><Relationship Id="rId11" Type="http://schemas.openxmlformats.org/officeDocument/2006/relationships/image" Target="../media/image81.jpeg"/><Relationship Id="rId5" Type="http://schemas.openxmlformats.org/officeDocument/2006/relationships/image" Target="../media/image75.jpeg"/><Relationship Id="rId10" Type="http://schemas.openxmlformats.org/officeDocument/2006/relationships/image" Target="../media/image80.jpeg"/><Relationship Id="rId4" Type="http://schemas.openxmlformats.org/officeDocument/2006/relationships/image" Target="../media/image74.jpg"/><Relationship Id="rId9" Type="http://schemas.openxmlformats.org/officeDocument/2006/relationships/image" Target="../media/image79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jpg"/><Relationship Id="rId13" Type="http://schemas.openxmlformats.org/officeDocument/2006/relationships/image" Target="../media/image93.jpg"/><Relationship Id="rId3" Type="http://schemas.openxmlformats.org/officeDocument/2006/relationships/image" Target="../media/image83.jpeg"/><Relationship Id="rId7" Type="http://schemas.openxmlformats.org/officeDocument/2006/relationships/image" Target="../media/image87.jpg"/><Relationship Id="rId12" Type="http://schemas.openxmlformats.org/officeDocument/2006/relationships/image" Target="../media/image92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jpeg"/><Relationship Id="rId11" Type="http://schemas.openxmlformats.org/officeDocument/2006/relationships/image" Target="../media/image91.jpg"/><Relationship Id="rId5" Type="http://schemas.openxmlformats.org/officeDocument/2006/relationships/image" Target="../media/image85.jpeg"/><Relationship Id="rId10" Type="http://schemas.openxmlformats.org/officeDocument/2006/relationships/image" Target="../media/image90.jpg"/><Relationship Id="rId4" Type="http://schemas.openxmlformats.org/officeDocument/2006/relationships/image" Target="../media/image84.jpeg"/><Relationship Id="rId9" Type="http://schemas.openxmlformats.org/officeDocument/2006/relationships/image" Target="../media/image89.jp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jpeg"/><Relationship Id="rId3" Type="http://schemas.openxmlformats.org/officeDocument/2006/relationships/image" Target="../media/image95.jpeg"/><Relationship Id="rId7" Type="http://schemas.openxmlformats.org/officeDocument/2006/relationships/image" Target="../media/image99.jpe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8.jpeg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7.xml"/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9.xml"/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1.xml"/><Relationship Id="rId2" Type="http://schemas.openxmlformats.org/officeDocument/2006/relationships/chart" Target="../charts/chart30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3.xml"/><Relationship Id="rId2" Type="http://schemas.openxmlformats.org/officeDocument/2006/relationships/chart" Target="../charts/chart32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5.xml"/><Relationship Id="rId2" Type="http://schemas.openxmlformats.org/officeDocument/2006/relationships/chart" Target="../charts/chart34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2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4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6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6F6C88FA-5C20-4892-B07D-88472A73B0E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33322" y="819285"/>
            <a:ext cx="2903181" cy="4313769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80FCB7E7-9A44-48FF-BB8A-3A03FCF2FE4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230" t="31890" r="23480" b="31890"/>
          <a:stretch/>
        </p:blipFill>
        <p:spPr>
          <a:xfrm>
            <a:off x="8655498" y="695635"/>
            <a:ext cx="3349717" cy="1306122"/>
          </a:xfrm>
          <a:prstGeom prst="rect">
            <a:avLst/>
          </a:prstGeom>
        </p:spPr>
      </p:pic>
      <p:sp>
        <p:nvSpPr>
          <p:cNvPr id="33" name="CuadroTexto 32">
            <a:extLst>
              <a:ext uri="{FF2B5EF4-FFF2-40B4-BE49-F238E27FC236}">
                <a16:creationId xmlns:a16="http://schemas.microsoft.com/office/drawing/2014/main" id="{98FA050F-DA14-5D47-860C-2B06FB8C55EA}"/>
              </a:ext>
            </a:extLst>
          </p:cNvPr>
          <p:cNvSpPr txBox="1"/>
          <p:nvPr/>
        </p:nvSpPr>
        <p:spPr>
          <a:xfrm>
            <a:off x="4777970" y="2788444"/>
            <a:ext cx="660268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200" b="1" dirty="0">
                <a:latin typeface="Arial Black" panose="020B0604020202020204" pitchFamily="34" charset="0"/>
                <a:cs typeface="Arial Black" panose="020B0604020202020204" pitchFamily="34" charset="0"/>
              </a:rPr>
              <a:t>TERCERA SESIÓN ORDINARIA 2024-2027</a:t>
            </a:r>
          </a:p>
          <a:p>
            <a:pPr algn="ctr"/>
            <a:r>
              <a:rPr lang="es-MX" sz="2200" dirty="0">
                <a:latin typeface="Arial Black" panose="020B0604020202020204" pitchFamily="34" charset="0"/>
                <a:cs typeface="Arial Black" panose="020B0604020202020204" pitchFamily="34" charset="0"/>
              </a:rPr>
              <a:t>SUBCOMITÉ SECTORIAL DEL EJE 2</a:t>
            </a:r>
          </a:p>
          <a:p>
            <a:pPr algn="ctr"/>
            <a:r>
              <a:rPr lang="es-MX" sz="2200" b="1" dirty="0">
                <a:latin typeface="Arial Black" panose="020B0604020202020204" pitchFamily="34" charset="0"/>
                <a:cs typeface="Arial Black" panose="020B0604020202020204" pitchFamily="34" charset="0"/>
              </a:rPr>
              <a:t>MEDIO AMBIENTE Y DESARROLLO SOSTENIBLE</a:t>
            </a:r>
          </a:p>
        </p:txBody>
      </p:sp>
      <p:pic>
        <p:nvPicPr>
          <p:cNvPr id="35" name="Imagen 34">
            <a:extLst>
              <a:ext uri="{FF2B5EF4-FFF2-40B4-BE49-F238E27FC236}">
                <a16:creationId xmlns:a16="http://schemas.microsoft.com/office/drawing/2014/main" id="{D16FDEF1-01AF-904D-BC09-6352911267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109" y="463493"/>
            <a:ext cx="11823700" cy="101600"/>
          </a:xfrm>
          <a:prstGeom prst="rect">
            <a:avLst/>
          </a:prstGeom>
        </p:spPr>
      </p:pic>
      <p:sp>
        <p:nvSpPr>
          <p:cNvPr id="36" name="CuadroTexto 35">
            <a:extLst>
              <a:ext uri="{FF2B5EF4-FFF2-40B4-BE49-F238E27FC236}">
                <a16:creationId xmlns:a16="http://schemas.microsoft.com/office/drawing/2014/main" id="{6D1D4BCC-2746-A64A-8759-D332562A7905}"/>
              </a:ext>
            </a:extLst>
          </p:cNvPr>
          <p:cNvSpPr txBox="1"/>
          <p:nvPr/>
        </p:nvSpPr>
        <p:spPr>
          <a:xfrm>
            <a:off x="3681047" y="4764352"/>
            <a:ext cx="8343022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300" b="1" dirty="0"/>
              <a:t>INFORME</a:t>
            </a:r>
            <a:r>
              <a:rPr lang="es-MX" sz="2300" dirty="0"/>
              <a:t> </a:t>
            </a:r>
            <a:r>
              <a:rPr lang="es-MX" sz="2300" b="1" dirty="0"/>
              <a:t>DE AVANCES EN CUMPLIMIENTO DE METAS Y OBJETIVOS</a:t>
            </a:r>
          </a:p>
          <a:p>
            <a:pPr algn="ctr"/>
            <a:r>
              <a:rPr lang="es-MX" sz="2100" b="1" dirty="0"/>
              <a:t>PROGRAMA DE INFRAESTRUCTURA BÁSICA URBANA, MEJORAMIENTO DE IMAGEN, SERVICIOS PÚBLICOS Y OBRAS PÚBLICAS DIGNAS, SUSTENTABLES E INCLUSIVAS.</a:t>
            </a:r>
          </a:p>
          <a:p>
            <a:pPr algn="ctr"/>
            <a:r>
              <a:rPr lang="es-MX" sz="2300" dirty="0"/>
              <a:t>CORRESPONDIENTE AL TRIMESTRE JULIO - SEPTIEMBRE 2025</a:t>
            </a: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B45AFDFF-1686-7540-83FE-C2B0E37717C2}"/>
              </a:ext>
            </a:extLst>
          </p:cNvPr>
          <p:cNvSpPr txBox="1"/>
          <p:nvPr/>
        </p:nvSpPr>
        <p:spPr>
          <a:xfrm>
            <a:off x="946651" y="5664598"/>
            <a:ext cx="22765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dirty="0"/>
              <a:t>Cancún, Quintana Roo</a:t>
            </a:r>
          </a:p>
          <a:p>
            <a:pPr algn="ctr"/>
            <a:r>
              <a:rPr lang="es-MX" dirty="0"/>
              <a:t>Octubre 2025</a:t>
            </a:r>
          </a:p>
        </p:txBody>
      </p:sp>
    </p:spTree>
    <p:extLst>
      <p:ext uri="{BB962C8B-B14F-4D97-AF65-F5344CB8AC3E}">
        <p14:creationId xmlns:p14="http://schemas.microsoft.com/office/powerpoint/2010/main" val="34354721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0E5EB8F4-0EDE-5589-BDA4-30D78B117A19}"/>
              </a:ext>
            </a:extLst>
          </p:cNvPr>
          <p:cNvSpPr txBox="1"/>
          <p:nvPr/>
        </p:nvSpPr>
        <p:spPr>
          <a:xfrm>
            <a:off x="314832" y="510492"/>
            <a:ext cx="11562336" cy="17564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just">
              <a:spcAft>
                <a:spcPts val="600"/>
              </a:spcAft>
              <a:tabLst>
                <a:tab pos="174625" algn="l"/>
              </a:tabLst>
            </a:pPr>
            <a:r>
              <a:rPr lang="es-ES" sz="1600" dirty="0">
                <a:solidFill>
                  <a:prstClr val="black"/>
                </a:solidFill>
                <a:latin typeface="Calibri" panose="020F0502020204030204"/>
              </a:rPr>
              <a:t>LA DIRECCIÓN DE ALUMBRADO PÚBLICO LOGRÓ  LA META EN LA ACTIVIDAD DE INFRAESTRUCTURA ELÉCTRICA PROYECTADA EN UN 100.00%; EN  LA VERIFICACIÓN A FRACCIONAMIENTOS EN PROCESO DE  ENTREGA RECEPCIÓN EL 100.00 % EN PROPORCIOÓN AL AVANCE PROGRAMADO; EN LAS ACTIVIDADES  EN DONDE  SE REFLEJAN DIRECTAMENTE LA ATENCIÓN A SOLICITUDES RECIBIDAS POR LA CIUDADANIA SE LLEGO A LA META PLANEADA, SUPRANDO UN 16.35 %; EN EL CUMPLIMIENTO DE LAS METAS  DE SUPERVISIÓN DEL SISTEMA DE ALUMBRADO PÚBLICO A LA EMPRESA CONCESIONARIA SE LOGRO 108.33 % SUPERANDO  LA META PROGRAMADA Y EN LA  REALIZACIÒN DEL CENSO DEL SISTEMA DE ALUMBRADO PUBLICO SE LOGRO UN  128,96 % . </a:t>
            </a:r>
            <a:endParaRPr lang="es-ES" sz="1400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218E9236-7ABB-0CAC-C178-8FFFC89A2F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897" y="2316534"/>
            <a:ext cx="4986231" cy="4030974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C1E92A7D-A4C7-9723-EC71-8A31BFCFB1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6427" y="2316534"/>
            <a:ext cx="6360741" cy="403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1582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FAB2DE-3EF7-74FD-5DB0-87B20F1653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3B2530E7-8FA1-4226-2608-219C88243407}"/>
              </a:ext>
            </a:extLst>
          </p:cNvPr>
          <p:cNvSpPr/>
          <p:nvPr/>
        </p:nvSpPr>
        <p:spPr>
          <a:xfrm>
            <a:off x="2125409" y="408636"/>
            <a:ext cx="836091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 </a:t>
            </a:r>
          </a:p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Dirección de Alumbrado Público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DD4F8DB9-3ACD-118F-C0F9-B65A592C55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sp>
        <p:nvSpPr>
          <p:cNvPr id="2" name="AutoShape 50">
            <a:extLst>
              <a:ext uri="{FF2B5EF4-FFF2-40B4-BE49-F238E27FC236}">
                <a16:creationId xmlns:a16="http://schemas.microsoft.com/office/drawing/2014/main" id="{709B4E18-6FFA-C905-888B-25DC87FD2EF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3" name="AutoShape 52">
            <a:extLst>
              <a:ext uri="{FF2B5EF4-FFF2-40B4-BE49-F238E27FC236}">
                <a16:creationId xmlns:a16="http://schemas.microsoft.com/office/drawing/2014/main" id="{8F7D24CD-26EA-BB66-F54C-ECA3E502EDE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6" name="AutoShape 54">
            <a:extLst>
              <a:ext uri="{FF2B5EF4-FFF2-40B4-BE49-F238E27FC236}">
                <a16:creationId xmlns:a16="http://schemas.microsoft.com/office/drawing/2014/main" id="{C2D79442-8406-A827-96F6-7DA6B82645E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248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7" name="AutoShape 56">
            <a:extLst>
              <a:ext uri="{FF2B5EF4-FFF2-40B4-BE49-F238E27FC236}">
                <a16:creationId xmlns:a16="http://schemas.microsoft.com/office/drawing/2014/main" id="{0D45909C-8737-5FB3-29EA-F813E5F7A8F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00800" y="3733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15" name="AutoShape 58">
            <a:extLst>
              <a:ext uri="{FF2B5EF4-FFF2-40B4-BE49-F238E27FC236}">
                <a16:creationId xmlns:a16="http://schemas.microsoft.com/office/drawing/2014/main" id="{0F0E281D-2563-E425-1FB5-D5D4F4666DC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553200" y="3886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C3FDC8BF-34EB-4032-2FEA-5FD18C56F3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778" y="1756200"/>
            <a:ext cx="4347653" cy="2129999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F0C3A9A1-B640-75E2-787F-C029F94196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0962" y="1750825"/>
            <a:ext cx="4825387" cy="2126745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65EA9201-03A5-F403-E5BD-FB697BA6BB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64883" y="1756200"/>
            <a:ext cx="2416387" cy="2130000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63F034DF-A7AD-9CFE-8332-D8B4D55E77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2793" y="4110401"/>
            <a:ext cx="4309638" cy="1886966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171A122E-9666-570D-A9B0-B9103E16474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81442" y="4150538"/>
            <a:ext cx="4794907" cy="1886966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2FC84FAC-424D-715F-2C4C-289D68E766D9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b="-9347"/>
          <a:stretch>
            <a:fillRect/>
          </a:stretch>
        </p:blipFill>
        <p:spPr>
          <a:xfrm>
            <a:off x="9628749" y="4089578"/>
            <a:ext cx="2397364" cy="21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1283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2125409" y="408636"/>
            <a:ext cx="836091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 </a:t>
            </a:r>
          </a:p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Dirección de Alumbrado Público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sp>
        <p:nvSpPr>
          <p:cNvPr id="2" name="AutoShape 50">
            <a:extLst>
              <a:ext uri="{FF2B5EF4-FFF2-40B4-BE49-F238E27FC236}">
                <a16:creationId xmlns:a16="http://schemas.microsoft.com/office/drawing/2014/main" id="{2BBBBB0F-C874-4EFE-AB7B-9711912FA74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3" name="AutoShape 52">
            <a:extLst>
              <a:ext uri="{FF2B5EF4-FFF2-40B4-BE49-F238E27FC236}">
                <a16:creationId xmlns:a16="http://schemas.microsoft.com/office/drawing/2014/main" id="{F15DA1AD-DCED-4101-B4E8-DAC9276312C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6" name="AutoShape 54">
            <a:extLst>
              <a:ext uri="{FF2B5EF4-FFF2-40B4-BE49-F238E27FC236}">
                <a16:creationId xmlns:a16="http://schemas.microsoft.com/office/drawing/2014/main" id="{C5B5E909-1B03-4A41-8620-ED7E596C0F7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248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7" name="AutoShape 56">
            <a:extLst>
              <a:ext uri="{FF2B5EF4-FFF2-40B4-BE49-F238E27FC236}">
                <a16:creationId xmlns:a16="http://schemas.microsoft.com/office/drawing/2014/main" id="{E21C8B78-399A-41BF-A208-F3EB5E7E871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00800" y="3733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15" name="AutoShape 58">
            <a:extLst>
              <a:ext uri="{FF2B5EF4-FFF2-40B4-BE49-F238E27FC236}">
                <a16:creationId xmlns:a16="http://schemas.microsoft.com/office/drawing/2014/main" id="{FBCEDF76-C9F0-4CF3-B383-30CDA0AC87C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553200" y="3886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93A67124-717B-CB36-BCCB-B6B38AB2F4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227" y="1668776"/>
            <a:ext cx="4587058" cy="2065023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5621ADD2-8072-8814-35B5-2A068FD72C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2180" y="1668777"/>
            <a:ext cx="4728729" cy="2065023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C617A3D0-7B96-71EB-3946-E629DA5A74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51134" y="1668777"/>
            <a:ext cx="2305943" cy="2065023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3B077BEE-5DD0-A2B3-0481-07C05B05ADD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4496" b="12177"/>
          <a:stretch>
            <a:fillRect/>
          </a:stretch>
        </p:blipFill>
        <p:spPr>
          <a:xfrm>
            <a:off x="243839" y="3902960"/>
            <a:ext cx="4131249" cy="2194560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3D800200-A50A-452A-6551-2D0C63F63AB8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2379"/>
          <a:stretch>
            <a:fillRect/>
          </a:stretch>
        </p:blipFill>
        <p:spPr>
          <a:xfrm>
            <a:off x="4438285" y="3886201"/>
            <a:ext cx="4846824" cy="2177920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03EF74F4-E32A-0CE2-7248-50197DE5CE97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9855" t="1499" r="12139" b="-1499"/>
          <a:stretch>
            <a:fillRect/>
          </a:stretch>
        </p:blipFill>
        <p:spPr>
          <a:xfrm>
            <a:off x="9335004" y="3869441"/>
            <a:ext cx="2636520" cy="2228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2581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2125409" y="458352"/>
            <a:ext cx="836091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 </a:t>
            </a:r>
          </a:p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Dirección de Alumbrado Público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05CB5429-473F-CD45-383A-810CA1AB5E9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130" r="5044"/>
          <a:stretch>
            <a:fillRect/>
          </a:stretch>
        </p:blipFill>
        <p:spPr>
          <a:xfrm>
            <a:off x="243839" y="1655025"/>
            <a:ext cx="4160521" cy="2033055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653ABBF0-E34E-CA5C-30D9-7899F8255DF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481" r="4514"/>
          <a:stretch>
            <a:fillRect/>
          </a:stretch>
        </p:blipFill>
        <p:spPr>
          <a:xfrm>
            <a:off x="4587240" y="1655025"/>
            <a:ext cx="4343400" cy="2033055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649CFE4F-5226-E213-E58F-A30AB24FADB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063" r="8448"/>
          <a:stretch>
            <a:fillRect/>
          </a:stretch>
        </p:blipFill>
        <p:spPr>
          <a:xfrm>
            <a:off x="9128760" y="1697705"/>
            <a:ext cx="2682242" cy="2033055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D1D32888-570A-7CB5-3DD6-36A988D586A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3838" y="3930646"/>
            <a:ext cx="4160521" cy="1853392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4B48E0D0-933E-2971-F119-706E89F19362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b="6521"/>
          <a:stretch>
            <a:fillRect/>
          </a:stretch>
        </p:blipFill>
        <p:spPr>
          <a:xfrm>
            <a:off x="4520047" y="3930646"/>
            <a:ext cx="4343400" cy="1853392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7704A658-EDFA-5D22-3F91-6115EFF8251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79134" y="3930646"/>
            <a:ext cx="2831867" cy="1898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5226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9BB6F5DB-8B16-9D2B-7BF5-D19DA17E3992}"/>
              </a:ext>
            </a:extLst>
          </p:cNvPr>
          <p:cNvSpPr/>
          <p:nvPr/>
        </p:nvSpPr>
        <p:spPr>
          <a:xfrm>
            <a:off x="10232" y="136248"/>
            <a:ext cx="12192000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/>
              <a:t>DIRECCIÓN DE BACHEO Y PIPAS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49B8106-5837-E320-A186-2330FA0774C7}"/>
              </a:ext>
            </a:extLst>
          </p:cNvPr>
          <p:cNvSpPr txBox="1"/>
          <p:nvPr/>
        </p:nvSpPr>
        <p:spPr>
          <a:xfrm>
            <a:off x="148565" y="552173"/>
            <a:ext cx="11915334" cy="13862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" sz="1600" dirty="0">
                <a:solidFill>
                  <a:prstClr val="black"/>
                </a:solidFill>
              </a:rPr>
              <a:t>EN ESTE TERCER TRIMESTRE EL INDICADOR DE LITROS DE AGUA POTABLE PROPORCIONADA LOGRÓ EN UN 479.89% DE LA META PROGRAMADA,</a:t>
            </a:r>
            <a:r>
              <a:rPr lang="es-MX" sz="1600" dirty="0">
                <a:solidFill>
                  <a:prstClr val="black"/>
                </a:solidFill>
              </a:rPr>
              <a:t> EN VIRTUD DE QUE LA DEMANDA DEL SERVICIO DE AGUA POTABLE EN LAS COLONIAS IRREGULARES ES MAYOR DERIVADO AL AUMENTO DE POBLACIÓN.</a:t>
            </a:r>
            <a:r>
              <a:rPr lang="es-ES" sz="1600" dirty="0">
                <a:solidFill>
                  <a:prstClr val="black"/>
                </a:solidFill>
              </a:rPr>
              <a:t> LA ACTIVIDAD DE SOLICITUDES DE SERVICIOS ATENDIDAS SE OBTUVO UN 252.90% POR LA GRAN DEMANDA QUE EXISTE EN EL MUNICIPIO, EN ESTE TRIMESTRE EL COMPONENTE DE M2 DE VIALIDADES BACHEADAS TUVO UN AVANCE DEL 28.62 % CABE MENCIONAR QUE LA ACTIVIDAD DE MANTENIMIENTO PREVENTIVO Y CORRECTIVO ALCANZO LA META DE UN 100% </a:t>
            </a:r>
            <a:endParaRPr lang="es-MX" sz="1600" dirty="0">
              <a:solidFill>
                <a:prstClr val="black"/>
              </a:solidFill>
            </a:endParaRPr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22D832E5-A618-4746-B30A-CC4222B35878}"/>
              </a:ext>
            </a:extLst>
          </p:cNvPr>
          <p:cNvGraphicFramePr>
            <a:graphicFrameLocks/>
          </p:cNvGraphicFramePr>
          <p:nvPr/>
        </p:nvGraphicFramePr>
        <p:xfrm>
          <a:off x="6462641" y="4013069"/>
          <a:ext cx="5041203" cy="2514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05545565-05F4-467C-8D0A-263BE9593B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37685143"/>
              </p:ext>
            </p:extLst>
          </p:nvPr>
        </p:nvGraphicFramePr>
        <p:xfrm>
          <a:off x="688156" y="2049039"/>
          <a:ext cx="5253038" cy="4088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6761D8FF-6CC0-400B-9CCA-0A1D99E44E0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74422486"/>
              </p:ext>
            </p:extLst>
          </p:nvPr>
        </p:nvGraphicFramePr>
        <p:xfrm>
          <a:off x="6462641" y="1636295"/>
          <a:ext cx="5041202" cy="23767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4459778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523202" y="116249"/>
            <a:ext cx="9157498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Evidencias Fotográficas</a:t>
            </a:r>
          </a:p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de Bacheo y Pipas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sp>
        <p:nvSpPr>
          <p:cNvPr id="8" name="AutoShape 2">
            <a:extLst>
              <a:ext uri="{FF2B5EF4-FFF2-40B4-BE49-F238E27FC236}">
                <a16:creationId xmlns:a16="http://schemas.microsoft.com/office/drawing/2014/main" id="{110B6676-D382-9657-ED2D-AD03CC12924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02C7AFFF-6BA7-4E19-03AA-4FAAF4CD7A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841" y="1693861"/>
            <a:ext cx="3576249" cy="2306547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775CC11B-4D8A-73EF-6A13-C7FCB13D22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5443" y="1693861"/>
            <a:ext cx="3621114" cy="2306547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70CF1223-6A55-67C5-6DBA-80FBBA13B5B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87912" y="1693861"/>
            <a:ext cx="3576247" cy="2306547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8328F5ED-9FE4-E6CC-FA80-F53D9DC746C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7841" y="4135214"/>
            <a:ext cx="3576249" cy="2504125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B2D6B1FE-8A55-C849-7878-E3D9FCC5A47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85443" y="4135214"/>
            <a:ext cx="3621114" cy="2504125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C8F0AC46-B76E-B0F3-E369-681FB6AC12B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87909" y="4135214"/>
            <a:ext cx="3576247" cy="250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6910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F3D36FF5-A587-1796-E636-7FD44307A8FC}"/>
              </a:ext>
            </a:extLst>
          </p:cNvPr>
          <p:cNvSpPr/>
          <p:nvPr/>
        </p:nvSpPr>
        <p:spPr>
          <a:xfrm>
            <a:off x="0" y="89205"/>
            <a:ext cx="1218176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/>
              <a:t>DIRECCIÓN DE POZOS Y LIMPIEZA DE PLAYAS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C025B5C-43CF-1F05-E75C-2C1F08692196}"/>
              </a:ext>
            </a:extLst>
          </p:cNvPr>
          <p:cNvSpPr txBox="1"/>
          <p:nvPr/>
        </p:nvSpPr>
        <p:spPr>
          <a:xfrm>
            <a:off x="1945561" y="730214"/>
            <a:ext cx="8300877" cy="14694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just">
              <a:spcAft>
                <a:spcPts val="600"/>
              </a:spcAft>
            </a:pPr>
            <a:r>
              <a:rPr lang="es-ES" sz="1600" dirty="0"/>
              <a:t> </a:t>
            </a:r>
          </a:p>
        </p:txBody>
      </p:sp>
      <p:sp>
        <p:nvSpPr>
          <p:cNvPr id="4" name="Rectángulo 3"/>
          <p:cNvSpPr/>
          <p:nvPr/>
        </p:nvSpPr>
        <p:spPr>
          <a:xfrm>
            <a:off x="735106" y="489315"/>
            <a:ext cx="11050494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600" b="1" dirty="0"/>
              <a:t>Mantenimiento de pozos pluviales y limpieza de los accesos a playas públicas realizado.</a:t>
            </a:r>
          </a:p>
          <a:p>
            <a:endParaRPr lang="es-ES" sz="16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Aft>
                <a:spcPts val="600"/>
              </a:spcAft>
            </a:pPr>
            <a:r>
              <a:rPr lang="es-ES" sz="1200" dirty="0"/>
              <a:t>LA DIRECCIÓN DE POZOS Y LIMPIEZA DE PLAYAS TIENE COMO OBJETIVO PRINCIPAL ENFOCARSE A MANTENER LA INFRAESTRUCTURA URBANA DE LOS POZOS PLUVIALES, REALIZANDO EL DESAZOLVE, LIMPIEZA Y REHABILITACIÓN PERMANENTE DE LOS POZOS PLUVIALES; EN COORDINACIÓN CON ZOFEMAT, GARANTIZANDO QUE ESTE SERVICIO SE PRESTE DE MANERA PERMANENTE, REGULAR, EFICAZ, EFICIENTE Y CONTINUA. </a:t>
            </a:r>
          </a:p>
          <a:p>
            <a:pPr algn="just">
              <a:spcAft>
                <a:spcPts val="600"/>
              </a:spcAft>
            </a:pPr>
            <a:r>
              <a:rPr lang="es-ES" sz="1200" dirty="0"/>
              <a:t>SE REALIZO 672 DESAZOLVES DE LOS 680  PROGRAMADOS EN EL TERCER  TRIMESTRE, ALCANZANDO EL 98.82% DE LA META PROGRAMADA. </a:t>
            </a:r>
            <a:r>
              <a:rPr lang="es-MX" sz="1200" dirty="0"/>
              <a:t>ESTE RESULTADO SE DEBE A LA ORGANIZACIÓN DEL EQUIPO DE TRABAJO Y UNA OPTIMIZACIÓN EN LOS TIEMPOS DE ATENCIÓN, BENEFICIANDO A LOS BENITOJUARENSES.</a:t>
            </a:r>
            <a:endParaRPr lang="es-ES" sz="1200" dirty="0"/>
          </a:p>
          <a:p>
            <a:pPr algn="just">
              <a:spcAft>
                <a:spcPts val="600"/>
              </a:spcAft>
            </a:pPr>
            <a:r>
              <a:rPr lang="es-ES" sz="1200" dirty="0"/>
              <a:t>SE REALIZO LA LIMPIEZA DE  4,640,448.08 M2 DE PLAYAS DE LOS  4,800,000 M2  PROGRAMADOS EN EL TERCER TRIMESTRE, ALCANZANDO EL 96.68% DE LA META PROGRAMADA. ESTE RESULTADO SE DERIBA DE LA PLANEACIÓN Y ORGANIZACIÓN DEL EQUIPO DE TRABAJO PARA OPTIMIZAR EL TIEMPO DE ATENCIÓN Y MANTENER LAS PLAYAS LIMPIAS Y SUSTENTABLES. </a:t>
            </a:r>
          </a:p>
        </p:txBody>
      </p:sp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C12A76A2-AAB1-46FF-88B2-F413F713E5B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86673678"/>
              </p:ext>
            </p:extLst>
          </p:nvPr>
        </p:nvGraphicFramePr>
        <p:xfrm>
          <a:off x="1000617" y="3038538"/>
          <a:ext cx="4614718" cy="3261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id="{A5759F05-7D63-493B-ABC5-05C6330656C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3520347"/>
              </p:ext>
            </p:extLst>
          </p:nvPr>
        </p:nvGraphicFramePr>
        <p:xfrm>
          <a:off x="5958100" y="3038538"/>
          <a:ext cx="4614718" cy="3261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257693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F3D36FF5-A587-1796-E636-7FD44307A8FC}"/>
              </a:ext>
            </a:extLst>
          </p:cNvPr>
          <p:cNvSpPr/>
          <p:nvPr/>
        </p:nvSpPr>
        <p:spPr>
          <a:xfrm>
            <a:off x="0" y="89205"/>
            <a:ext cx="1218176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/>
              <a:t>DIRECCIÓN DE POZOS Y LIMPIEZA DE PLAYAS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C025B5C-43CF-1F05-E75C-2C1F08692196}"/>
              </a:ext>
            </a:extLst>
          </p:cNvPr>
          <p:cNvSpPr txBox="1"/>
          <p:nvPr/>
        </p:nvSpPr>
        <p:spPr>
          <a:xfrm>
            <a:off x="722354" y="647999"/>
            <a:ext cx="11086752" cy="2202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just">
              <a:spcAft>
                <a:spcPts val="600"/>
              </a:spcAft>
            </a:pPr>
            <a:r>
              <a:rPr lang="es-ES" sz="1400" dirty="0"/>
              <a:t>EN EL TRIMESTRE SE LOGRÓ REALIZAR 49  RESTAURACIONES, DE LOS  35  PROGRAMADOS PARA EL TERCER TRIMESTRE, LOGRANDO REBASAR LA META CON EL  140%. ESTE RESULTADO SE DEBE A QUE SE CUENTA CON  EL MATERIAL REQUERIDO, RARA OPTIMIZAR LOS TIEMPOS DE ATENCIÓN CIUDADANA Y UNA BUENA ORGANIZACIÓN EN EL EQUIPO DE TRABAJO.  </a:t>
            </a:r>
          </a:p>
          <a:p>
            <a:pPr algn="just">
              <a:spcAft>
                <a:spcPts val="600"/>
              </a:spcAft>
            </a:pPr>
            <a:r>
              <a:rPr lang="es-ES" sz="1400" dirty="0"/>
              <a:t>ASÍ MISMO SE LOGRÓ  REALIZAR  9 MANTENIMIENTOS DE LOS 9 PROGRAMADOS EN EL TERCER TRIMESTRE, ALCANZANDO EL  100.00%  DE LA META PROGRAMADA. RESULTADO A LA PROGRAMACIÓN DE LAS FECHAS DE CADA MANTENIMIENTO SIN AFECTAR LA ATENCIÓN CIUDADANA. </a:t>
            </a:r>
          </a:p>
          <a:p>
            <a:pPr algn="just">
              <a:spcAft>
                <a:spcPts val="600"/>
              </a:spcAft>
            </a:pPr>
            <a:r>
              <a:rPr lang="es-ES" sz="1400" dirty="0"/>
              <a:t>EN EL TRIMESTRE SE LOGRÓ REALIZAR 135,550  KG DE BASURA  DE LOS  137,000  KG  PROGRAMADOS EN EL TERCER TRIMESTRE, ALCANZANDO EL 98.94%. SE DEBE A LA PLANEACIÓN Y ORGANIZACIÓN DEL EQUIPO DE TRABAJO PARA OPTIMIZAR EL TIEMPO DE ATENCIÓN Y MANTENER LAS PLAYAS LIMPIAS Y SUSTENTABLES.    </a:t>
            </a:r>
          </a:p>
        </p:txBody>
      </p:sp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B082FD86-93B1-4B5B-9100-CBCAC5B0B887}"/>
              </a:ext>
            </a:extLst>
          </p:cNvPr>
          <p:cNvGraphicFramePr>
            <a:graphicFrameLocks/>
          </p:cNvGraphicFramePr>
          <p:nvPr/>
        </p:nvGraphicFramePr>
        <p:xfrm>
          <a:off x="486932" y="3202811"/>
          <a:ext cx="5528881" cy="31397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Gráfico 8">
            <a:extLst>
              <a:ext uri="{FF2B5EF4-FFF2-40B4-BE49-F238E27FC236}">
                <a16:creationId xmlns:a16="http://schemas.microsoft.com/office/drawing/2014/main" id="{882C2AEF-82F6-432B-AA9C-4D8B7D57E181}"/>
              </a:ext>
            </a:extLst>
          </p:cNvPr>
          <p:cNvGraphicFramePr>
            <a:graphicFrameLocks/>
          </p:cNvGraphicFramePr>
          <p:nvPr/>
        </p:nvGraphicFramePr>
        <p:xfrm>
          <a:off x="6176189" y="3202811"/>
          <a:ext cx="5708668" cy="32996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9853697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F3D36FF5-A587-1796-E636-7FD44307A8FC}"/>
              </a:ext>
            </a:extLst>
          </p:cNvPr>
          <p:cNvSpPr/>
          <p:nvPr/>
        </p:nvSpPr>
        <p:spPr>
          <a:xfrm>
            <a:off x="0" y="89205"/>
            <a:ext cx="1218176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/>
              <a:t>DIRECCIÓN DE POZOS Y LIMPIEZA DE PLAYAS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C025B5C-43CF-1F05-E75C-2C1F08692196}"/>
              </a:ext>
            </a:extLst>
          </p:cNvPr>
          <p:cNvSpPr txBox="1"/>
          <p:nvPr/>
        </p:nvSpPr>
        <p:spPr>
          <a:xfrm>
            <a:off x="334298" y="489314"/>
            <a:ext cx="6124558" cy="26022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just">
              <a:spcAft>
                <a:spcPts val="600"/>
              </a:spcAft>
            </a:pPr>
            <a:r>
              <a:rPr lang="es-ES" sz="1400" dirty="0"/>
              <a:t> </a:t>
            </a:r>
          </a:p>
        </p:txBody>
      </p:sp>
      <p:sp>
        <p:nvSpPr>
          <p:cNvPr id="4" name="Rectángulo 3"/>
          <p:cNvSpPr/>
          <p:nvPr/>
        </p:nvSpPr>
        <p:spPr>
          <a:xfrm>
            <a:off x="578140" y="627703"/>
            <a:ext cx="1074328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400" dirty="0"/>
              <a:t>EN EL TRIMESTRE SE LOGRÓ REALIZAR 4,217 LIMPIEZAS  DE LOS 4,750 PROGRAMADOS EN EL TERCER TRIMESTRE, ALCANZANDO EL 88.78%. ESTE RESULTADO SE DEBE A LA  ORGANIZACIÓN Y PROGRAMACIÓN DE LOS TIEMPOS DE ATENCIÓN CIUDADANA BENEFICIANDO A LOS BENITOJUARENCES. </a:t>
            </a:r>
          </a:p>
          <a:p>
            <a:pPr algn="just"/>
            <a:endParaRPr lang="es-ES" sz="1400" dirty="0"/>
          </a:p>
          <a:p>
            <a:pPr algn="just"/>
            <a:r>
              <a:rPr lang="es-ES" sz="1400" dirty="0"/>
              <a:t>DE IGUAL FORMA SE LOGRÓ REBASAR LA META PROGRAMADA REALIZANDO  1363 ML DE LA LIMPIEZA DE INTERCONEXIÓN  DE LOS 1,200 ML PROGRAMADOS  PARA EL TERCER TRIMESTRE, ALCANZANDO EL 113.58%. ESTE RESULTADO SE DEBE A LA BUENA PROGRAMACIÓN DE LOS TRABAJOS QUE SE REALIZAN CONTUNUAMENTE PARA EL BENEFICIO DE LOS </a:t>
            </a:r>
            <a:r>
              <a:rPr lang="es-MX" sz="1400" dirty="0"/>
              <a:t>BENITOJUARENSES</a:t>
            </a:r>
            <a:r>
              <a:rPr lang="es-ES" sz="1400" dirty="0"/>
              <a:t>. </a:t>
            </a:r>
          </a:p>
          <a:p>
            <a:pPr algn="just"/>
            <a:endParaRPr lang="es-ES" sz="1400" dirty="0"/>
          </a:p>
          <a:p>
            <a:pPr algn="just"/>
            <a:r>
              <a:rPr lang="es-ES" sz="1400" dirty="0"/>
              <a:t>SE LOGRÓ REBASAR  EL RETIRO DE 20,175.30 M3 DE SARGAZO Y PASTO MARINO DE LAS PLAYAS, DE LOS 3500 M3 PROGRAMADOS EN EL TERCER  TRIMESTRE REBASANDO CON UN 576.44%  DE LA META PROGRAMADA, ESTO DERIVADO DEL EXCESO DE RECALE DE SARGAZO DE LAS PLAYAS. ESTE RESULTADO SE DEBE A LA BUENA PROGRAMACIÓN DE LOS TRABAJOS QUE SE REALIZAN CONTUNUAMENTE BENEFICIENDO A LOS </a:t>
            </a:r>
            <a:r>
              <a:rPr lang="es-MX" sz="1400" dirty="0"/>
              <a:t>BENITOJUARENSES</a:t>
            </a:r>
            <a:r>
              <a:rPr lang="es-ES" sz="1400" dirty="0"/>
              <a:t>. </a:t>
            </a:r>
          </a:p>
        </p:txBody>
      </p:sp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DBC4000A-7004-4E87-95D8-6C73D3E3C15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64970923"/>
              </p:ext>
            </p:extLst>
          </p:nvPr>
        </p:nvGraphicFramePr>
        <p:xfrm>
          <a:off x="2886198" y="3242156"/>
          <a:ext cx="6127173" cy="3403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847429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523202" y="116249"/>
            <a:ext cx="9157498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Evidencias Fotográficas</a:t>
            </a:r>
          </a:p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de Pozos y Limpieza de Playas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12" name="63 Imagen">
            <a:extLst>
              <a:ext uri="{FF2B5EF4-FFF2-40B4-BE49-F238E27FC236}">
                <a16:creationId xmlns:a16="http://schemas.microsoft.com/office/drawing/2014/main" id="{00000000-0008-0000-0300-0000400000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052" y="1527810"/>
            <a:ext cx="2243842" cy="1595651"/>
          </a:xfrm>
          <a:prstGeom prst="rect">
            <a:avLst/>
          </a:prstGeom>
        </p:spPr>
      </p:pic>
      <p:pic>
        <p:nvPicPr>
          <p:cNvPr id="13" name="55 Imagen">
            <a:extLst>
              <a:ext uri="{FF2B5EF4-FFF2-40B4-BE49-F238E27FC236}">
                <a16:creationId xmlns:a16="http://schemas.microsoft.com/office/drawing/2014/main" id="{00000000-0008-0000-0300-0000380000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2203" y="1527810"/>
            <a:ext cx="2378315" cy="1591400"/>
          </a:xfrm>
          <a:prstGeom prst="rect">
            <a:avLst/>
          </a:prstGeom>
        </p:spPr>
      </p:pic>
      <p:pic>
        <p:nvPicPr>
          <p:cNvPr id="14" name="8 Imagen">
            <a:extLst>
              <a:ext uri="{FF2B5EF4-FFF2-40B4-BE49-F238E27FC236}">
                <a16:creationId xmlns:a16="http://schemas.microsoft.com/office/drawing/2014/main" id="{00000000-0008-0000-0100-0000090000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7165" y="1527810"/>
            <a:ext cx="2378314" cy="1591400"/>
          </a:xfrm>
          <a:prstGeom prst="rect">
            <a:avLst/>
          </a:prstGeom>
        </p:spPr>
      </p:pic>
      <p:pic>
        <p:nvPicPr>
          <p:cNvPr id="21" name="6 Imagen">
            <a:extLst>
              <a:ext uri="{FF2B5EF4-FFF2-40B4-BE49-F238E27FC236}">
                <a16:creationId xmlns:a16="http://schemas.microsoft.com/office/drawing/2014/main" id="{00000000-0008-0000-0100-0000070000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99558" y="1527810"/>
            <a:ext cx="2281142" cy="1591908"/>
          </a:xfrm>
          <a:prstGeom prst="rect">
            <a:avLst/>
          </a:prstGeom>
        </p:spPr>
      </p:pic>
      <p:pic>
        <p:nvPicPr>
          <p:cNvPr id="24" name="722 Imagen">
            <a:extLst>
              <a:ext uri="{FF2B5EF4-FFF2-40B4-BE49-F238E27FC236}">
                <a16:creationId xmlns:a16="http://schemas.microsoft.com/office/drawing/2014/main" id="{00000000-0008-0000-0200-0000D302000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47165" y="3556181"/>
            <a:ext cx="2378314" cy="1634384"/>
          </a:xfrm>
          <a:prstGeom prst="rect">
            <a:avLst/>
          </a:prstGeom>
        </p:spPr>
      </p:pic>
      <p:pic>
        <p:nvPicPr>
          <p:cNvPr id="25" name="723 Imagen">
            <a:extLst>
              <a:ext uri="{FF2B5EF4-FFF2-40B4-BE49-F238E27FC236}">
                <a16:creationId xmlns:a16="http://schemas.microsoft.com/office/drawing/2014/main" id="{00000000-0008-0000-0200-0000D402000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99559" y="3556181"/>
            <a:ext cx="2281142" cy="1591400"/>
          </a:xfrm>
          <a:prstGeom prst="rect">
            <a:avLst/>
          </a:prstGeom>
        </p:spPr>
      </p:pic>
      <p:pic>
        <p:nvPicPr>
          <p:cNvPr id="26" name="1409 Imagen">
            <a:extLst>
              <a:ext uri="{FF2B5EF4-FFF2-40B4-BE49-F238E27FC236}">
                <a16:creationId xmlns:a16="http://schemas.microsoft.com/office/drawing/2014/main" id="{00000000-0008-0000-0600-00008205000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1052" y="3428999"/>
            <a:ext cx="2243842" cy="1754259"/>
          </a:xfrm>
          <a:prstGeom prst="rect">
            <a:avLst/>
          </a:prstGeom>
        </p:spPr>
      </p:pic>
      <p:pic>
        <p:nvPicPr>
          <p:cNvPr id="27" name="626 Imagen">
            <a:extLst>
              <a:ext uri="{FF2B5EF4-FFF2-40B4-BE49-F238E27FC236}">
                <a16:creationId xmlns:a16="http://schemas.microsoft.com/office/drawing/2014/main" id="{00000000-0008-0000-0500-00007302000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32202" y="3520504"/>
            <a:ext cx="2378315" cy="1662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987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>
            <a:extLst>
              <a:ext uri="{FF2B5EF4-FFF2-40B4-BE49-F238E27FC236}">
                <a16:creationId xmlns:a16="http://schemas.microsoft.com/office/drawing/2014/main" id="{673A4CBB-2603-4EDF-B588-9DBD288F74F5}"/>
              </a:ext>
            </a:extLst>
          </p:cNvPr>
          <p:cNvGrpSpPr/>
          <p:nvPr/>
        </p:nvGrpSpPr>
        <p:grpSpPr>
          <a:xfrm>
            <a:off x="1838822" y="2347130"/>
            <a:ext cx="8514355" cy="2163739"/>
            <a:chOff x="849770" y="262723"/>
            <a:chExt cx="3552811" cy="1623224"/>
          </a:xfrm>
        </p:grpSpPr>
        <p:pic>
          <p:nvPicPr>
            <p:cNvPr id="5" name="Imagen 4">
              <a:extLst>
                <a:ext uri="{FF2B5EF4-FFF2-40B4-BE49-F238E27FC236}">
                  <a16:creationId xmlns:a16="http://schemas.microsoft.com/office/drawing/2014/main" id="{3B582E55-B2B7-4EBC-8F78-73FA8C31C30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9770" y="262723"/>
              <a:ext cx="1121665" cy="1623224"/>
            </a:xfrm>
            <a:prstGeom prst="rect">
              <a:avLst/>
            </a:prstGeom>
          </p:spPr>
        </p:pic>
        <p:cxnSp>
          <p:nvCxnSpPr>
            <p:cNvPr id="6" name="Conector recto 5">
              <a:extLst>
                <a:ext uri="{FF2B5EF4-FFF2-40B4-BE49-F238E27FC236}">
                  <a16:creationId xmlns:a16="http://schemas.microsoft.com/office/drawing/2014/main" id="{9500F184-A7A0-4C65-8EB6-3A28E520746E}"/>
                </a:ext>
              </a:extLst>
            </p:cNvPr>
            <p:cNvCxnSpPr>
              <a:cxnSpLocks/>
            </p:cNvCxnSpPr>
            <p:nvPr/>
          </p:nvCxnSpPr>
          <p:spPr>
            <a:xfrm>
              <a:off x="1971435" y="449238"/>
              <a:ext cx="0" cy="1278153"/>
            </a:xfrm>
            <a:prstGeom prst="line">
              <a:avLst/>
            </a:prstGeom>
            <a:noFill/>
            <a:ln w="9525" cap="flat" cmpd="sng" algn="ctr">
              <a:solidFill>
                <a:srgbClr val="969696"/>
              </a:solidFill>
              <a:prstDash val="solid"/>
              <a:miter lim="800000"/>
            </a:ln>
            <a:effectLst/>
          </p:spPr>
        </p:cxnSp>
        <p:sp>
          <p:nvSpPr>
            <p:cNvPr id="7" name="CuadroTexto 9">
              <a:extLst>
                <a:ext uri="{FF2B5EF4-FFF2-40B4-BE49-F238E27FC236}">
                  <a16:creationId xmlns:a16="http://schemas.microsoft.com/office/drawing/2014/main" id="{0AFAD07D-490E-4F89-AF86-C2A153BB1385}"/>
                </a:ext>
              </a:extLst>
            </p:cNvPr>
            <p:cNvSpPr txBox="1"/>
            <p:nvPr/>
          </p:nvSpPr>
          <p:spPr>
            <a:xfrm>
              <a:off x="1971435" y="384600"/>
              <a:ext cx="2431146" cy="134279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es-MX" sz="4000" kern="1200" dirty="0">
                  <a:solidFill>
                    <a:srgbClr val="000000"/>
                  </a:solidFill>
                  <a:effectLst/>
                  <a:ea typeface="Times New Roman" panose="02020603050405020304" pitchFamily="18" charset="0"/>
                </a:rPr>
                <a:t>SECRETARÍA MUNICIPAL </a:t>
              </a:r>
              <a:endParaRPr lang="es-MX" sz="4000" dirty="0">
                <a:effectLst/>
                <a:ea typeface="Times New Roman" panose="02020603050405020304" pitchFamily="18" charset="0"/>
              </a:endParaRPr>
            </a:p>
            <a:p>
              <a:r>
                <a:rPr lang="es-MX" sz="4000" b="1" kern="1200" dirty="0">
                  <a:solidFill>
                    <a:srgbClr val="000000"/>
                  </a:solidFill>
                  <a:effectLst/>
                  <a:ea typeface="Times New Roman" panose="02020603050405020304" pitchFamily="18" charset="0"/>
                </a:rPr>
                <a:t>DE OBRAS PÚBLICAS Y</a:t>
              </a:r>
              <a:endParaRPr lang="es-MX" sz="4000" dirty="0">
                <a:effectLst/>
                <a:ea typeface="Times New Roman" panose="02020603050405020304" pitchFamily="18" charset="0"/>
              </a:endParaRPr>
            </a:p>
            <a:p>
              <a:r>
                <a:rPr lang="es-MX" sz="4000" b="1" kern="1200" dirty="0">
                  <a:solidFill>
                    <a:srgbClr val="000000"/>
                  </a:solidFill>
                  <a:effectLst/>
                  <a:ea typeface="Times New Roman" panose="02020603050405020304" pitchFamily="18" charset="0"/>
                </a:rPr>
                <a:t>SERVICIOS</a:t>
              </a:r>
              <a:endParaRPr lang="es-MX" sz="4000" dirty="0">
                <a:effectLst/>
                <a:ea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620452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E9188C30-821C-8ED7-8D5E-71FE5D575173}"/>
              </a:ext>
            </a:extLst>
          </p:cNvPr>
          <p:cNvSpPr txBox="1"/>
          <p:nvPr/>
        </p:nvSpPr>
        <p:spPr>
          <a:xfrm>
            <a:off x="3047999" y="242717"/>
            <a:ext cx="609600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DIRECCIÓN DE PARQUES Y ÁREAS JARDINADAS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2645553C-D24E-366F-4CA3-33C73DBFCE84}"/>
              </a:ext>
            </a:extLst>
          </p:cNvPr>
          <p:cNvSpPr txBox="1"/>
          <p:nvPr/>
        </p:nvSpPr>
        <p:spPr>
          <a:xfrm>
            <a:off x="272955" y="788139"/>
            <a:ext cx="11596813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_tradnl" sz="1400" dirty="0">
                <a:solidFill>
                  <a:prstClr val="black"/>
                </a:solidFill>
              </a:rPr>
              <a:t>LA DIRECCIÓN DE PARQUES Y ÁREAS JARDINADAS LOGRÓ UN AVANCE DEL 95.63% EN </a:t>
            </a:r>
            <a:r>
              <a:rPr lang="es-MX" sz="1400" dirty="0">
                <a:solidFill>
                  <a:prstClr val="black"/>
                </a:solidFill>
              </a:rPr>
              <a:t>SERVICIOS DE LIMPIEZA A PARQUES Y ESPACIOS PÚBLICOS REALIZADOS, ATENDIENDO A LAS DEMANDAS CIUDADANAS REALIZADAS Y TURNADAS A NUESTRAS DIRECCIÓN MEDIANTE EL PROGRAMA DE ”REPORTA Y APORTA”, SUGEI Y LOS CALENDARIZADOS,  NO SE OBTUVO AVANCE ALGUNO EN EL SEMBRADO DE PLANTAS DE ORNATO Y EN EL ACONDICIONAMIENTO, EQUIPAMIENTO Y PINTADO DE FUENTES, </a:t>
            </a:r>
            <a:r>
              <a:rPr lang="es-ES_tradnl" sz="1400" dirty="0">
                <a:solidFill>
                  <a:prstClr val="black"/>
                </a:solidFill>
              </a:rPr>
              <a:t>EN CUANTO A </a:t>
            </a:r>
            <a:r>
              <a:rPr lang="es-MX" sz="1400" dirty="0">
                <a:solidFill>
                  <a:prstClr val="black"/>
                </a:solidFill>
              </a:rPr>
              <a:t>JUEGOS INFANTILES Y APARATOS DE EJERCICIO RESTAURADOS,</a:t>
            </a:r>
            <a:r>
              <a:rPr lang="es-ES_tradnl" sz="1400" dirty="0">
                <a:solidFill>
                  <a:prstClr val="black"/>
                </a:solidFill>
              </a:rPr>
              <a:t> </a:t>
            </a:r>
            <a:r>
              <a:rPr lang="es-MX" sz="1400" dirty="0">
                <a:solidFill>
                  <a:prstClr val="black"/>
                </a:solidFill>
              </a:rPr>
              <a:t>SE LOGRÓ UNAVANCE DEL 36.33% PARA LOS TRABAJOS PROGRAMADOS EN DICHA ACTIVIDAD. EL MANTENIMIENTO A PARQUE VEHICULAR, SE ALCANZÓ UN 42.86% Y EN EL MANTENIMIENTO A MAQUINARIA MENOR UN 88</a:t>
            </a:r>
            <a:r>
              <a:rPr lang="es-MX" sz="1400" dirty="0"/>
              <a:t>.00%</a:t>
            </a:r>
            <a:r>
              <a:rPr lang="es-MX" sz="1400" dirty="0">
                <a:solidFill>
                  <a:srgbClr val="FF0000"/>
                </a:solidFill>
              </a:rPr>
              <a:t> </a:t>
            </a:r>
            <a:r>
              <a:rPr lang="es-MX" sz="1400" dirty="0">
                <a:solidFill>
                  <a:prstClr val="black"/>
                </a:solidFill>
              </a:rPr>
              <a:t>DE AVANCE. LOS METROS LINEALES DE REPARACIÓN EN GUARNICIONES,</a:t>
            </a:r>
            <a:r>
              <a:rPr kumimoji="0" lang="es-ES_tradnl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SE PRESENTO UN AVANCE DEL </a:t>
            </a:r>
            <a:r>
              <a:rPr kumimoji="0" lang="es-ES_tradnl" sz="140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466</a:t>
            </a:r>
            <a:r>
              <a:rPr kumimoji="0" lang="es-ES_tradnl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.67%</a:t>
            </a:r>
            <a:r>
              <a:rPr lang="es-MX" sz="1400" noProof="0" dirty="0">
                <a:solidFill>
                  <a:prstClr val="black"/>
                </a:solidFill>
              </a:rPr>
              <a:t> Y UN AVANCE DEL </a:t>
            </a:r>
            <a:r>
              <a:rPr lang="es-MX" sz="1400" dirty="0">
                <a:solidFill>
                  <a:prstClr val="black"/>
                </a:solidFill>
              </a:rPr>
              <a:t>22</a:t>
            </a:r>
            <a:r>
              <a:rPr lang="es-MX" sz="1400" noProof="0" dirty="0">
                <a:solidFill>
                  <a:prstClr val="black"/>
                </a:solidFill>
              </a:rPr>
              <a:t>.50% EN LA REPARACIÓN DE ESTRUCTURAS DE CONCRETO, AMBOS</a:t>
            </a:r>
            <a:r>
              <a:rPr lang="es-MX" sz="1400" dirty="0">
                <a:solidFill>
                  <a:prstClr val="black"/>
                </a:solidFill>
              </a:rPr>
              <a:t> </a:t>
            </a:r>
            <a:r>
              <a:rPr kumimoji="0" lang="es-ES_tradnl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DEBIDO A SOLICITUDES HECHAS </a:t>
            </a:r>
            <a:r>
              <a:rPr lang="es-ES_tradnl" sz="1400" dirty="0">
                <a:solidFill>
                  <a:prstClr val="black"/>
                </a:solidFill>
              </a:rPr>
              <a:t>PAR</a:t>
            </a:r>
            <a:r>
              <a:rPr kumimoji="0" lang="es-ES_tradnl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 LA DIRECCION, POR LO CUAL</a:t>
            </a:r>
            <a:r>
              <a:rPr kumimoji="0" lang="es-ES_tradnl" sz="140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s-ES_tradnl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SE REALIZO LA ADQUISICIÓN DE MATERIAL MEDIANTE GASTO A COMPROBAR PARA SOLVENTAR LAS</a:t>
            </a:r>
            <a:r>
              <a:rPr kumimoji="0" lang="es-ES_tradnl" sz="140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PETICIONES CIUDADANAS</a:t>
            </a:r>
            <a:r>
              <a:rPr lang="es-MX" sz="1400" dirty="0">
                <a:solidFill>
                  <a:prstClr val="black"/>
                </a:solidFill>
              </a:rPr>
              <a:t>. </a:t>
            </a:r>
            <a:endParaRPr lang="es-ES_tradnl" sz="1400" dirty="0">
              <a:solidFill>
                <a:prstClr val="black"/>
              </a:solidFill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45FC3252-6D6A-45A5-834E-E6A9BB98D44F}"/>
              </a:ext>
            </a:extLst>
          </p:cNvPr>
          <p:cNvGraphicFramePr>
            <a:graphicFrameLocks/>
          </p:cNvGraphicFramePr>
          <p:nvPr/>
        </p:nvGraphicFramePr>
        <p:xfrm>
          <a:off x="451966" y="2806576"/>
          <a:ext cx="5324145" cy="36577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812F8C92-553F-46BD-9ABE-C65EAF152829}"/>
              </a:ext>
            </a:extLst>
          </p:cNvPr>
          <p:cNvGraphicFramePr>
            <a:graphicFrameLocks/>
          </p:cNvGraphicFramePr>
          <p:nvPr/>
        </p:nvGraphicFramePr>
        <p:xfrm>
          <a:off x="5512445" y="2809035"/>
          <a:ext cx="6121258" cy="3655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0254241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2125409" y="408636"/>
            <a:ext cx="836091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 </a:t>
            </a:r>
          </a:p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Dirección de Parques y Áreas </a:t>
            </a:r>
            <a:r>
              <a:rPr lang="es-ES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Jardinadas</a:t>
            </a:r>
            <a:endParaRPr lang="es-E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2" name="Imagen 1" descr="Imagen que contiene exterior, tabla, parque, hombre&#10;&#10;El contenido generado por IA puede ser incorrecto.">
            <a:extLst>
              <a:ext uri="{FF2B5EF4-FFF2-40B4-BE49-F238E27FC236}">
                <a16:creationId xmlns:a16="http://schemas.microsoft.com/office/drawing/2014/main" id="{737B00D3-7D64-1832-4483-A2442A952902}"/>
              </a:ext>
            </a:extLst>
          </p:cNvPr>
          <p:cNvPicPr preferRelativeResize="0"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829770" y="4043169"/>
            <a:ext cx="2520000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Imagen 10" descr="Imagen que contiene exterior, persona, hombre, comida&#10;&#10;El contenido generado por IA puede ser incorrecto.">
            <a:extLst>
              <a:ext uri="{FF2B5EF4-FFF2-40B4-BE49-F238E27FC236}">
                <a16:creationId xmlns:a16="http://schemas.microsoft.com/office/drawing/2014/main" id="{238F6E52-4832-FF16-1095-E1E1B4198631}"/>
              </a:ext>
            </a:extLst>
          </p:cNvPr>
          <p:cNvPicPr preferRelativeResize="0"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8732670" y="4043169"/>
            <a:ext cx="2520000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Imagen 12" descr="Imagen que contiene exterior, pasto, tabla, parque&#10;&#10;El contenido generado por IA puede ser incorrecto.">
            <a:extLst>
              <a:ext uri="{FF2B5EF4-FFF2-40B4-BE49-F238E27FC236}">
                <a16:creationId xmlns:a16="http://schemas.microsoft.com/office/drawing/2014/main" id="{60BD109A-D6EC-965E-92EE-86EDA7E1A59D}"/>
              </a:ext>
            </a:extLst>
          </p:cNvPr>
          <p:cNvPicPr preferRelativeResize="0"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3464070" y="4043169"/>
            <a:ext cx="2520000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Imagen 2" descr="Hidrante de incendios en la arena&#10;&#10;El contenido generado por IA puede ser incorrecto.">
            <a:extLst>
              <a:ext uri="{FF2B5EF4-FFF2-40B4-BE49-F238E27FC236}">
                <a16:creationId xmlns:a16="http://schemas.microsoft.com/office/drawing/2014/main" id="{DFDE33A1-1DFA-DE4A-F9D0-E1FC49678FB9}"/>
              </a:ext>
            </a:extLst>
          </p:cNvPr>
          <p:cNvPicPr preferRelativeResize="0"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6114170" y="4043169"/>
            <a:ext cx="2520000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Imagen 7" descr="Imagen que contiene exterior, niño, joven, pequeño&#10;&#10;El contenido generado por IA puede ser incorrecto.">
            <a:extLst>
              <a:ext uri="{FF2B5EF4-FFF2-40B4-BE49-F238E27FC236}">
                <a16:creationId xmlns:a16="http://schemas.microsoft.com/office/drawing/2014/main" id="{661070AF-641E-56C6-8FE7-E8FBF25B629E}"/>
              </a:ext>
            </a:extLst>
          </p:cNvPr>
          <p:cNvPicPr preferRelativeResize="0"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6114170" y="1697605"/>
            <a:ext cx="2520000" cy="2160000"/>
          </a:xfrm>
          <a:prstGeom prst="rect">
            <a:avLst/>
          </a:prstGeom>
        </p:spPr>
      </p:pic>
      <p:pic>
        <p:nvPicPr>
          <p:cNvPr id="10" name="Imagen 9" descr="Un hombre parado de frente en un área verde&#10;&#10;El contenido generado por IA puede ser incorrecto.">
            <a:extLst>
              <a:ext uri="{FF2B5EF4-FFF2-40B4-BE49-F238E27FC236}">
                <a16:creationId xmlns:a16="http://schemas.microsoft.com/office/drawing/2014/main" id="{7B9C6C67-D5C7-5C25-5F8A-6B83398E9AEB}"/>
              </a:ext>
            </a:extLst>
          </p:cNvPr>
          <p:cNvPicPr preferRelativeResize="0">
            <a:picLocks/>
          </p:cNvPicPr>
          <p:nvPr/>
        </p:nvPicPr>
        <p:blipFill>
          <a:blip r:embed="rId8"/>
          <a:stretch>
            <a:fillRect/>
          </a:stretch>
        </p:blipFill>
        <p:spPr>
          <a:xfrm>
            <a:off x="3464070" y="1697605"/>
            <a:ext cx="2520000" cy="2160000"/>
          </a:xfrm>
          <a:prstGeom prst="rect">
            <a:avLst/>
          </a:prstGeom>
        </p:spPr>
      </p:pic>
      <p:pic>
        <p:nvPicPr>
          <p:cNvPr id="12" name="Imagen 11" descr="Un jardín de una casa&#10;&#10;El contenido generado por IA puede ser incorrecto.">
            <a:extLst>
              <a:ext uri="{FF2B5EF4-FFF2-40B4-BE49-F238E27FC236}">
                <a16:creationId xmlns:a16="http://schemas.microsoft.com/office/drawing/2014/main" id="{774829D7-FF8C-D012-A5EB-0B55DC466BA3}"/>
              </a:ext>
            </a:extLst>
          </p:cNvPr>
          <p:cNvPicPr preferRelativeResize="0">
            <a:picLocks/>
          </p:cNvPicPr>
          <p:nvPr/>
        </p:nvPicPr>
        <p:blipFill>
          <a:blip r:embed="rId9"/>
          <a:stretch>
            <a:fillRect/>
          </a:stretch>
        </p:blipFill>
        <p:spPr>
          <a:xfrm>
            <a:off x="829770" y="1697605"/>
            <a:ext cx="2520000" cy="2160000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8CA195D6-64E0-1220-AEA9-B0B64A12A8DA}"/>
              </a:ext>
            </a:extLst>
          </p:cNvPr>
          <p:cNvPicPr preferRelativeResize="0"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4270" y="1697605"/>
            <a:ext cx="2520000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2166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E9188C30-821C-8ED7-8D5E-71FE5D575173}"/>
              </a:ext>
            </a:extLst>
          </p:cNvPr>
          <p:cNvSpPr txBox="1"/>
          <p:nvPr/>
        </p:nvSpPr>
        <p:spPr>
          <a:xfrm>
            <a:off x="3048000" y="99634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¿QUÉ ENTREGA LA DIRECCIÓN DE </a:t>
            </a:r>
            <a:r>
              <a:rPr lang="es-ES" b="1" dirty="0">
                <a:solidFill>
                  <a:prstClr val="black"/>
                </a:solidFill>
                <a:latin typeface="Calibri" panose="020F0502020204030204"/>
              </a:rPr>
              <a:t>ATENCION A DEMANDAS EMERGENTES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COMPONENTE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A2458DDE-51B3-CC09-7AE7-4D2077AEFF3B}"/>
              </a:ext>
            </a:extLst>
          </p:cNvPr>
          <p:cNvSpPr txBox="1"/>
          <p:nvPr/>
        </p:nvSpPr>
        <p:spPr>
          <a:xfrm>
            <a:off x="846478" y="759209"/>
            <a:ext cx="10541481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 DIRECCIÓN DE ATENCIÓN</a:t>
            </a:r>
            <a:r>
              <a:rPr kumimoji="0" lang="es-ES_tradnl" sz="160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 DEMANDAS EMERGENTES SE ENCARGA DEL BARRIDO MANUAL , RESCATE DE ESPACIOS PÚBLICOS, DESCACHARRIZACIÓN , ERRADICACIÓN DE BASUREROS CLANDESTINOS, RASTREO DE TERRACERIAS, BRIGADAS EMERGENTES CON LA FINALIDAD DE BRINDAR , DESEMPEÑAR Y REALIZAR LAS ACTIVIDADES DE TRABAJO DIGNO , EFICAZ Y COMPETENTE DE LOS CIUDADANOS</a:t>
            </a:r>
            <a:r>
              <a:rPr kumimoji="0" lang="es-ES_tradnl" sz="1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729168CB-BACC-404A-C171-61E69772B118}"/>
              </a:ext>
            </a:extLst>
          </p:cNvPr>
          <p:cNvSpPr txBox="1"/>
          <p:nvPr/>
        </p:nvSpPr>
        <p:spPr>
          <a:xfrm>
            <a:off x="846478" y="1774041"/>
            <a:ext cx="11110170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ES_tradnl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 EL </a:t>
            </a:r>
            <a:r>
              <a:rPr lang="es-ES_tradnl" sz="1600" noProof="0" dirty="0">
                <a:solidFill>
                  <a:prstClr val="black"/>
                </a:solidFill>
                <a:latin typeface="Calibri" panose="020F0502020204030204"/>
              </a:rPr>
              <a:t>ACUMULADO DEL  3</a:t>
            </a:r>
            <a:r>
              <a:rPr lang="es-ES_tradnl" sz="1600" dirty="0">
                <a:solidFill>
                  <a:prstClr val="black"/>
                </a:solidFill>
                <a:latin typeface="Calibri" panose="020F0502020204030204"/>
              </a:rPr>
              <a:t>D</a:t>
            </a:r>
            <a:r>
              <a:rPr lang="es-ES_tradnl" sz="1600" noProof="0" dirty="0">
                <a:solidFill>
                  <a:prstClr val="black"/>
                </a:solidFill>
                <a:latin typeface="Calibri" panose="020F0502020204030204"/>
              </a:rPr>
              <a:t>O </a:t>
            </a:r>
            <a:r>
              <a:rPr kumimoji="0" lang="es-ES_tradnl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TRIMESTRE SE </a:t>
            </a:r>
            <a:r>
              <a:rPr lang="es-ES_tradnl" sz="1600" dirty="0">
                <a:solidFill>
                  <a:prstClr val="black"/>
                </a:solidFill>
                <a:latin typeface="Calibri" panose="020F0502020204030204"/>
              </a:rPr>
              <a:t>ATENDIERON </a:t>
            </a:r>
            <a:r>
              <a:rPr kumimoji="0" lang="es-ES_tradnl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es-ES_tradnl" sz="1600" dirty="0">
                <a:solidFill>
                  <a:prstClr val="black"/>
                </a:solidFill>
              </a:rPr>
              <a:t>3,463</a:t>
            </a:r>
            <a:r>
              <a:rPr kumimoji="0" lang="es-ES_tradnl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REPORTES</a:t>
            </a:r>
            <a:r>
              <a:rPr kumimoji="0" lang="es-ES_tradnl" sz="1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DE DEMANDAS DE LA CIUDADANIA</a:t>
            </a:r>
            <a:r>
              <a:rPr kumimoji="0" lang="es-ES_tradnl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QUE REPRESENTARON UN AVANCE ANUAL ACUMULADO DEL </a:t>
            </a:r>
            <a:r>
              <a:rPr kumimoji="0" lang="es-MX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198</a:t>
            </a:r>
            <a:r>
              <a:rPr lang="es-MX" dirty="0"/>
              <a:t>%</a:t>
            </a:r>
            <a:r>
              <a:rPr lang="es-MX" sz="1600" dirty="0"/>
              <a:t>, </a:t>
            </a:r>
            <a:r>
              <a:rPr kumimoji="0" lang="es-ES_tradnl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ESTE AVANCE SE FUE INCREMENTADO, COMO SE ESPERABA, PARA </a:t>
            </a:r>
            <a:r>
              <a:rPr lang="es-ES_tradnl" sz="1600" noProof="0" dirty="0">
                <a:solidFill>
                  <a:prstClr val="black"/>
                </a:solidFill>
                <a:latin typeface="Calibri" panose="020F0502020204030204"/>
              </a:rPr>
              <a:t>CONTINU</a:t>
            </a:r>
            <a:r>
              <a:rPr kumimoji="0" lang="es-ES_tradnl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 EL AÑO ATENDIENDO A UN TOTAL </a:t>
            </a:r>
            <a:r>
              <a:rPr lang="es-ES_tradnl" sz="1600" dirty="0">
                <a:solidFill>
                  <a:prstClr val="black"/>
                </a:solidFill>
              </a:rPr>
              <a:t>DE 1749 </a:t>
            </a:r>
            <a:r>
              <a:rPr kumimoji="0" lang="es-ES_tradnl" sz="1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REPORTES</a:t>
            </a:r>
            <a:r>
              <a:rPr kumimoji="0" lang="es-ES_tradnl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QUE REPRESENTAN EL </a:t>
            </a:r>
            <a:r>
              <a:rPr lang="es-ES_tradnl" sz="1600" noProof="0" dirty="0">
                <a:solidFill>
                  <a:prstClr val="black"/>
                </a:solidFill>
                <a:latin typeface="Calibri" panose="020F0502020204030204"/>
              </a:rPr>
              <a:t>292.22</a:t>
            </a:r>
            <a:r>
              <a:rPr kumimoji="0" lang="es-ES_tradnl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%, DE LA META ESPERADA.</a:t>
            </a:r>
          </a:p>
        </p:txBody>
      </p:sp>
      <p:graphicFrame>
        <p:nvGraphicFramePr>
          <p:cNvPr id="9" name="Gráfico 8">
            <a:extLst>
              <a:ext uri="{FF2B5EF4-FFF2-40B4-BE49-F238E27FC236}">
                <a16:creationId xmlns:a16="http://schemas.microsoft.com/office/drawing/2014/main" id="{00000000-0008-0000-0100-000002000000}"/>
              </a:ext>
            </a:extLst>
          </p:cNvPr>
          <p:cNvGraphicFramePr>
            <a:graphicFrameLocks/>
          </p:cNvGraphicFramePr>
          <p:nvPr/>
        </p:nvGraphicFramePr>
        <p:xfrm>
          <a:off x="277789" y="2893518"/>
          <a:ext cx="11110170" cy="38648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88262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E9188C30-821C-8ED7-8D5E-71FE5D575173}"/>
              </a:ext>
            </a:extLst>
          </p:cNvPr>
          <p:cNvSpPr txBox="1"/>
          <p:nvPr/>
        </p:nvSpPr>
        <p:spPr>
          <a:xfrm>
            <a:off x="3047999" y="242717"/>
            <a:ext cx="609600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¿QUÉ ACTIVIDADES REALIZA LA DIRECCIÓN DE RECOLECCIÓN?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2645553C-D24E-366F-4CA3-33C73DBFCE84}"/>
              </a:ext>
            </a:extLst>
          </p:cNvPr>
          <p:cNvSpPr txBox="1"/>
          <p:nvPr/>
        </p:nvSpPr>
        <p:spPr>
          <a:xfrm>
            <a:off x="989814" y="1093963"/>
            <a:ext cx="10360385" cy="1061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 DIRECCIÓN DE ATENCIÓN A DEMANDAS EMERGENTES  LOGRÓ</a:t>
            </a:r>
            <a:r>
              <a:rPr kumimoji="0" lang="es-ES_tradnl" sz="140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CON SUS DIVERSAS ACTIVIDADES</a:t>
            </a:r>
            <a:r>
              <a:rPr kumimoji="0" lang="es-ES_tradnl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UN AVANCE DEL </a:t>
            </a:r>
            <a:r>
              <a:rPr lang="es-ES_tradnl" sz="1400" dirty="0">
                <a:solidFill>
                  <a:prstClr val="black"/>
                </a:solidFill>
                <a:latin typeface="Calibri" panose="020F0502020204030204"/>
              </a:rPr>
              <a:t>100</a:t>
            </a:r>
            <a:r>
              <a:rPr kumimoji="0" lang="es-ES_tradnl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% EN LA </a:t>
            </a:r>
            <a:r>
              <a:rPr lang="es-ES_tradnl" sz="1400" dirty="0">
                <a:solidFill>
                  <a:prstClr val="black"/>
                </a:solidFill>
                <a:latin typeface="Calibri" panose="020F0502020204030204"/>
              </a:rPr>
              <a:t>GESTIÓN DE RECURSOS, 20.24% EN EL BARRIDO DE LAS PRINCIPALES CALLES DE LA CIUDAD, 14.00% DE LA PODA , CHAPEO Y DESHIERBE, 12.20% EN EL RETIRO DE DESECHOS SOLIDOS Y VEGETALES, DESCACHARRIZACIÓN, 9.00% DEL RESCATE DE ESPACIOS PÚBLICOS, 4.81% DEL RASTREO DE TERRACERIA, 21.21% DE MANTENIMIENTO VEHÍCULAR, 24.14% MANTENIMIENTO DE MAQUINARIA PESADA Y 33.33% DEL MANTENIMIENTO DE MAQUINARIA MENOR</a:t>
            </a:r>
            <a:r>
              <a:rPr kumimoji="0" lang="es-ES_tradnl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AL TERMINO DEL TERCER</a:t>
            </a:r>
            <a:r>
              <a:rPr kumimoji="0" lang="es-ES_tradnl" sz="140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TRIMESTRE DEL</a:t>
            </a:r>
            <a:r>
              <a:rPr kumimoji="0" lang="es-ES_tradnl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AÑO.</a:t>
            </a:r>
          </a:p>
        </p:txBody>
      </p:sp>
      <p:graphicFrame>
        <p:nvGraphicFramePr>
          <p:cNvPr id="12" name="Gráfico 11">
            <a:extLst>
              <a:ext uri="{FF2B5EF4-FFF2-40B4-BE49-F238E27FC236}">
                <a16:creationId xmlns:a16="http://schemas.microsoft.com/office/drawing/2014/main" id="{00000000-0008-0000-0200-000003000000}"/>
              </a:ext>
            </a:extLst>
          </p:cNvPr>
          <p:cNvGraphicFramePr>
            <a:graphicFrameLocks/>
          </p:cNvGraphicFramePr>
          <p:nvPr/>
        </p:nvGraphicFramePr>
        <p:xfrm>
          <a:off x="111008" y="2577999"/>
          <a:ext cx="5326743" cy="31492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9" name="Imagen 18">
            <a:extLst>
              <a:ext uri="{FF2B5EF4-FFF2-40B4-BE49-F238E27FC236}">
                <a16:creationId xmlns:a16="http://schemas.microsoft.com/office/drawing/2014/main" id="{792C1160-6540-4D7A-B607-2CC3CA476770}"/>
              </a:ext>
            </a:extLst>
          </p:cNvPr>
          <p:cNvPicPr/>
          <p:nvPr/>
        </p:nvPicPr>
        <p:blipFill rotWithShape="1">
          <a:blip r:embed="rId4"/>
          <a:srcRect l="25158" t="35200" r="27909" b="11927"/>
          <a:stretch/>
        </p:blipFill>
        <p:spPr bwMode="auto">
          <a:xfrm>
            <a:off x="5941103" y="2416108"/>
            <a:ext cx="6139890" cy="30930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731346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6721" y="0"/>
            <a:ext cx="8358340" cy="1646063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96162"/>
            <a:ext cx="2096939" cy="25151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5568" y="1413164"/>
            <a:ext cx="12180864" cy="182998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EFC49EE4-3928-45C4-A456-573F5FAAF7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94250" y="1525843"/>
            <a:ext cx="2571750" cy="2535517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ACBAFD83-2DF6-47CA-A4A9-8E8DBAC91E1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68689" y="1504663"/>
            <a:ext cx="2717763" cy="2556697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75CBE9E0-4F54-4361-B191-1B9E487CA82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86452" y="1504663"/>
            <a:ext cx="2708609" cy="2556697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F45E55CE-4912-4F69-838F-37B25BEAD12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095061" y="1525844"/>
            <a:ext cx="2096939" cy="2535516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52CD8269-FCE8-4498-ACE8-DBB93BA5EE8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16269" y="4061361"/>
            <a:ext cx="2113208" cy="2796639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FD349827-AD3E-4501-A586-D781282F9B9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113208" y="4061360"/>
            <a:ext cx="2555481" cy="2796639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949773BF-69BD-4273-8AFF-D587FD3FBC4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642249" y="4056812"/>
            <a:ext cx="2744203" cy="2801187"/>
          </a:xfrm>
          <a:prstGeom prst="rect">
            <a:avLst/>
          </a:prstGeom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61ADBD8D-BCCD-439B-9274-D03356793B3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374609" y="4050874"/>
            <a:ext cx="2704183" cy="2817612"/>
          </a:xfrm>
          <a:prstGeom prst="rect">
            <a:avLst/>
          </a:prstGeom>
        </p:spPr>
      </p:pic>
      <p:pic>
        <p:nvPicPr>
          <p:cNvPr id="30" name="Imagen 29">
            <a:extLst>
              <a:ext uri="{FF2B5EF4-FFF2-40B4-BE49-F238E27FC236}">
                <a16:creationId xmlns:a16="http://schemas.microsoft.com/office/drawing/2014/main" id="{2DBE8ADB-F857-4739-8573-DF18B884221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078792" y="4050873"/>
            <a:ext cx="2113208" cy="2801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0225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50F772AA-A02B-382C-EA69-2A7F6A94EB23}"/>
              </a:ext>
            </a:extLst>
          </p:cNvPr>
          <p:cNvSpPr/>
          <p:nvPr/>
        </p:nvSpPr>
        <p:spPr>
          <a:xfrm>
            <a:off x="10232" y="150494"/>
            <a:ext cx="1218176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/>
              <a:t>DIRECCIÓN DE SUPERVISIÓN DEL SISTEMA DE LIMPIA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FAF97C29-CA30-0358-1353-972E13BA6C42}"/>
              </a:ext>
            </a:extLst>
          </p:cNvPr>
          <p:cNvSpPr txBox="1"/>
          <p:nvPr/>
        </p:nvSpPr>
        <p:spPr>
          <a:xfrm>
            <a:off x="344129" y="408543"/>
            <a:ext cx="5751871" cy="15284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endParaRPr lang="es-ES_tradnl" sz="1200" dirty="0"/>
          </a:p>
        </p:txBody>
      </p:sp>
      <p:sp>
        <p:nvSpPr>
          <p:cNvPr id="9" name="CuadroTexto 8"/>
          <p:cNvSpPr txBox="1"/>
          <p:nvPr/>
        </p:nvSpPr>
        <p:spPr>
          <a:xfrm>
            <a:off x="240781" y="596735"/>
            <a:ext cx="11607090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LOS RESULTADOS DEL TERCER TRIMESTRE MUESTRAN UN DESEMPEÑO DESTACADO EN LA MAYORÍA DE LAS ACTIVIDADES PLANEADAS, PRINCIPALMENTE POR EL AUMENTO DE DÍAS DE RECOLECCIÓN Y LA PARTICIPACIÓN ACTIVA DE LA CIUDADANÍA EN ENCUESTAS Y ACCIONES DE DESCACHARRIZACIÓN. SIN EMBARGO, SE DETECTÓ LA NECESIDAD DE FORTALECER LAS MEDIDAS DE CONTROL Y DIFUSIÓN PARA EVITAR LA FORMACIÓN DE BASUREROS CLANDESTINOS Y ASÍ ELEVAR EL CUMPLIMIENTO DE LAS METAS EN ESTE ASPECTO.</a:t>
            </a:r>
          </a:p>
          <a:p>
            <a:pPr algn="just"/>
            <a:endParaRPr lang="es-MX" sz="10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r>
              <a:rPr lang="es-MX" sz="1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ACTIVIDADES QUE SUPERARON EL 100% DE LA METAS SE LOGRÓ REBASAR LA META PLANEADA DEBIDO A QUE SE AÑADIERON MÁS DÍAS A LAS RUTAS DE RECOLECCIÓN, LO CUAL INCREMENTÓ LA FRECUENCIA DE SUPERVISIONES Y LA CANTIDAD DE RESIDUOS SÓLIDOS RECOLECTADOS. ESTE AJUSTE EN EL CALENDARIO PERMITIÓ ATENDER MAYOR NÚMERO DE PUNTOS DE RECOLECCIÓN Y, POR CONSIGUIENTE, SUPERAR LAS EXPECTATIVAS INICIALES.</a:t>
            </a:r>
          </a:p>
          <a:p>
            <a:pPr algn="just"/>
            <a:r>
              <a:rPr lang="es-MX" sz="1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ENCUESTAS A LA POBLACIÓN (106.91% DE LA META). EL INCREMENTO EN LA PARTICIPACIÓN CIUDADANA, TANTO EN LA EVALUACIÓN DEL SERVICIO DE RECOLECCIÓN DE RESIDUOS SÓLIDOS COMO EN LAS JORNADAS DE DESCACHARRIZACIÓN, SUPERÓ EN MÁS DEL 100% LA META PROGRAMADA INICIALMENTE. ESTE RESULTADO REFLEJA EL ALTO NIVEL DE COMPROMISO Y COLABORACIÓN DE LA CIUDADANÍA, QUIENES RESPONDIERON DE MANERA ACTIVA A LAS CONVOCATORIAS, DEMOSTRANDO SU INTERÉS EN MEJORAR LAS CONDICIONES DE SALUBRIDAD Y LIMPIEZA DE SU ENTORNO.</a:t>
            </a:r>
          </a:p>
          <a:p>
            <a:pPr algn="just"/>
            <a:endParaRPr lang="es-MX" sz="10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r>
              <a:rPr lang="es-MX" sz="1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PUNTOS DE BASUREROS CLANDESTINOS (62.83% DE LO PROGRAMADO). DURANTE ESTE TRIMESTRE, SE REALIZARON 22 DE LAS 35 SUPERVISIONES DE BASUREROS CLANDESTINOS PROGRAMADAS, LO QUE REPRESENTA UN 62.86% DE CUMPLIMIENTO. EL PRINCIPAL MOTIVO DE LA DISMINUCIÓN EN EL PORCENTAJE DE CUMPLIMIENTO DE LA META PREVISTA SE DEBE A QUE, AL LLEVARSE A CABO JORNADAS DE DESCACHARRIZACIÓN EN DIVERSAS ZONAS, SE LOGRÓ REDUCIR LA FORMACIÓN DE BASUREROS CLANDESTINOS. ESTA ACCIÓN, AUNQUE POSITIVA PARA EL ENTORNO Y LA SALUD PÚBLICA, INFLUYÓ EN EL INDICADOR DE LA META ESTABLECIDA. SE ESPERA QUE, EN EL PRÓXIMO TRIMESTRE, MANTENIENDO LAS CONDICIONES FAVORABLES Y CONTINUANDO CON ESTAS ESTRATEGIAS PREVENTIVAS, SE LOGRE AVANZAR DE MANERA SIGNIFICATIVA PARA CUMPLIR LA META ANUAL.</a:t>
            </a:r>
          </a:p>
          <a:p>
            <a:pPr algn="just"/>
            <a:r>
              <a:rPr lang="es-MX" sz="1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EL PORCENTAJE MENOR (60%) INDICA QUE, SI BIEN HUBO AVANCES, TODAVÍA SE REQUIERE REFORZAR EL MANTENIMIENTO PREVENTIVO Y CORRECTIVO EN EL PARQUE VEHICULAR</a:t>
            </a:r>
            <a:endParaRPr lang="es-MX" sz="1600" dirty="0"/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C85AA1FC-3B74-478B-9535-01793962D4DC}"/>
              </a:ext>
            </a:extLst>
          </p:cNvPr>
          <p:cNvGraphicFramePr>
            <a:graphicFrameLocks/>
          </p:cNvGraphicFramePr>
          <p:nvPr/>
        </p:nvGraphicFramePr>
        <p:xfrm>
          <a:off x="344129" y="3737083"/>
          <a:ext cx="4625604" cy="27825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4BC94A26-14F5-4CF4-BDCA-30CF111C4D96}"/>
              </a:ext>
            </a:extLst>
          </p:cNvPr>
          <p:cNvGraphicFramePr>
            <a:graphicFrameLocks/>
          </p:cNvGraphicFramePr>
          <p:nvPr/>
        </p:nvGraphicFramePr>
        <p:xfrm>
          <a:off x="5727056" y="3737082"/>
          <a:ext cx="5620648" cy="27825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509116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50F772AA-A02B-382C-EA69-2A7F6A94EB23}"/>
              </a:ext>
            </a:extLst>
          </p:cNvPr>
          <p:cNvSpPr/>
          <p:nvPr/>
        </p:nvSpPr>
        <p:spPr>
          <a:xfrm>
            <a:off x="10232" y="150494"/>
            <a:ext cx="1218176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/>
              <a:t>DIRECCIÓN DE SUPERVISIÓN DEL SISTEMA DE LIMPIA</a:t>
            </a:r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50933CB3-7127-437D-81F4-12390598AD18}"/>
              </a:ext>
            </a:extLst>
          </p:cNvPr>
          <p:cNvGraphicFramePr>
            <a:graphicFrameLocks/>
          </p:cNvGraphicFramePr>
          <p:nvPr/>
        </p:nvGraphicFramePr>
        <p:xfrm>
          <a:off x="355924" y="692291"/>
          <a:ext cx="5463851" cy="28891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4A7F4443-9F99-495F-96B1-60B22861E98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229292"/>
              </p:ext>
            </p:extLst>
          </p:nvPr>
        </p:nvGraphicFramePr>
        <p:xfrm>
          <a:off x="6180546" y="3744729"/>
          <a:ext cx="5644235" cy="2890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420311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523202" y="116249"/>
            <a:ext cx="9157498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Evidencias Fotográficas</a:t>
            </a:r>
          </a:p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de Supervisión del Sistema de Limpia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0A9FB9FA-BDCF-0FA2-3084-F86B8FE84B24}"/>
              </a:ext>
            </a:extLst>
          </p:cNvPr>
          <p:cNvSpPr/>
          <p:nvPr/>
        </p:nvSpPr>
        <p:spPr>
          <a:xfrm>
            <a:off x="419994" y="1527810"/>
            <a:ext cx="2210335" cy="1978687"/>
          </a:xfrm>
          <a:prstGeom prst="rect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7000" r="-17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MX"/>
          </a:p>
        </p:txBody>
      </p:sp>
      <p:pic>
        <p:nvPicPr>
          <p:cNvPr id="5" name="Imagen 4" descr="Personas en bicicleta en la calle&#10;&#10;El contenido generado por IA puede ser incorrecto.">
            <a:extLst>
              <a:ext uri="{FF2B5EF4-FFF2-40B4-BE49-F238E27FC236}">
                <a16:creationId xmlns:a16="http://schemas.microsoft.com/office/drawing/2014/main" id="{E6D77023-053D-E6D8-CF72-5F176CC685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3576" y="1527809"/>
            <a:ext cx="2210335" cy="1978687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73C2E2F4-12B9-BE03-8260-E55FC7E8B1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158" y="1527809"/>
            <a:ext cx="2210335" cy="197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0BED532E-80BD-CC55-0F96-72F46A4E15B1}"/>
              </a:ext>
            </a:extLst>
          </p:cNvPr>
          <p:cNvSpPr/>
          <p:nvPr/>
        </p:nvSpPr>
        <p:spPr>
          <a:xfrm>
            <a:off x="7270740" y="1509522"/>
            <a:ext cx="2210335" cy="1996975"/>
          </a:xfrm>
          <a:prstGeom prst="rect">
            <a:avLst/>
          </a:prstGeom>
          <a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7000" r="-17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MX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6C00314B-19D2-E0D0-6CA8-BBA7AAACB300}"/>
              </a:ext>
            </a:extLst>
          </p:cNvPr>
          <p:cNvSpPr/>
          <p:nvPr/>
        </p:nvSpPr>
        <p:spPr>
          <a:xfrm>
            <a:off x="9554321" y="1509521"/>
            <a:ext cx="2210335" cy="1996975"/>
          </a:xfrm>
          <a:prstGeom prst="rect">
            <a:avLst/>
          </a:prstGeom>
          <a:blipFill rotWithShape="1">
            <a:blip r:embed="rId7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MX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6DD5E924-83A0-BB2F-605E-7FF3987244B8}"/>
              </a:ext>
            </a:extLst>
          </p:cNvPr>
          <p:cNvSpPr/>
          <p:nvPr/>
        </p:nvSpPr>
        <p:spPr>
          <a:xfrm>
            <a:off x="419994" y="3621847"/>
            <a:ext cx="2210335" cy="1978688"/>
          </a:xfrm>
          <a:prstGeom prst="rect">
            <a:avLst/>
          </a:prstGeom>
          <a:blipFill rotWithShape="1">
            <a:blip r:embed="rId8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MX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68E44B97-63C1-534E-773D-FA125DB9DE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3576" y="3621848"/>
            <a:ext cx="2210335" cy="197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C322CD38-1E04-BE89-6057-EDF9E3CD01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158" y="3621849"/>
            <a:ext cx="2210335" cy="197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ángulo 12">
            <a:extLst>
              <a:ext uri="{FF2B5EF4-FFF2-40B4-BE49-F238E27FC236}">
                <a16:creationId xmlns:a16="http://schemas.microsoft.com/office/drawing/2014/main" id="{86FE9187-A772-94E4-6962-213E33D1310F}"/>
              </a:ext>
            </a:extLst>
          </p:cNvPr>
          <p:cNvSpPr/>
          <p:nvPr/>
        </p:nvSpPr>
        <p:spPr>
          <a:xfrm>
            <a:off x="7270740" y="3621847"/>
            <a:ext cx="2210335" cy="1978690"/>
          </a:xfrm>
          <a:prstGeom prst="rect">
            <a:avLst/>
          </a:prstGeom>
          <a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7000" r="-17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MX"/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E3758B9E-55FA-E2CC-E314-BB929F4FAF31}"/>
              </a:ext>
            </a:extLst>
          </p:cNvPr>
          <p:cNvSpPr/>
          <p:nvPr/>
        </p:nvSpPr>
        <p:spPr>
          <a:xfrm>
            <a:off x="9560417" y="3603558"/>
            <a:ext cx="2204239" cy="1996977"/>
          </a:xfrm>
          <a:prstGeom prst="rect">
            <a:avLst/>
          </a:prstGeom>
          <a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7000" r="-17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3953723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523202" y="116249"/>
            <a:ext cx="9157498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Evidencias Fotográficas</a:t>
            </a:r>
          </a:p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de Supervisión del Sistema de Limpia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sp>
        <p:nvSpPr>
          <p:cNvPr id="15" name="Rectángulo 14">
            <a:extLst>
              <a:ext uri="{FF2B5EF4-FFF2-40B4-BE49-F238E27FC236}">
                <a16:creationId xmlns:a16="http://schemas.microsoft.com/office/drawing/2014/main" id="{50ECB51F-560A-CB3C-2125-AA63B677AB2F}"/>
              </a:ext>
            </a:extLst>
          </p:cNvPr>
          <p:cNvSpPr/>
          <p:nvPr/>
        </p:nvSpPr>
        <p:spPr>
          <a:xfrm>
            <a:off x="393650" y="1527810"/>
            <a:ext cx="2204239" cy="1978688"/>
          </a:xfrm>
          <a:prstGeom prst="rect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7000" r="-17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MX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9A1EFB91-4C77-0ECE-61A0-C147E3BC56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3737" y="1527810"/>
            <a:ext cx="2204239" cy="197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9C4B2837-A253-3493-BE6B-F984CB65DB4F}"/>
              </a:ext>
            </a:extLst>
          </p:cNvPr>
          <p:cNvSpPr/>
          <p:nvPr/>
        </p:nvSpPr>
        <p:spPr>
          <a:xfrm>
            <a:off x="5053824" y="1527810"/>
            <a:ext cx="1090943" cy="1978688"/>
          </a:xfrm>
          <a:prstGeom prst="rect">
            <a:avLst/>
          </a:pr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7000" r="-17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MX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34FBAB14-E909-0772-5723-D2E84ED4283D}"/>
              </a:ext>
            </a:extLst>
          </p:cNvPr>
          <p:cNvSpPr/>
          <p:nvPr/>
        </p:nvSpPr>
        <p:spPr>
          <a:xfrm>
            <a:off x="6068569" y="1527810"/>
            <a:ext cx="1167142" cy="1978688"/>
          </a:xfrm>
          <a:prstGeom prst="rect">
            <a:avLst/>
          </a:prstGeom>
          <a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9000" r="-39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MX"/>
          </a:p>
        </p:txBody>
      </p:sp>
      <p:pic>
        <p:nvPicPr>
          <p:cNvPr id="7" name="Imagen 6" descr="Imagen que contiene exterior, camino, camioneta, edificio&#10;&#10;El contenido generado por IA puede ser incorrecto.">
            <a:extLst>
              <a:ext uri="{FF2B5EF4-FFF2-40B4-BE49-F238E27FC236}">
                <a16:creationId xmlns:a16="http://schemas.microsoft.com/office/drawing/2014/main" id="{A9F25DC2-C0F4-0E76-C720-E824F605BCD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41457" y="1527810"/>
            <a:ext cx="2204239" cy="1978688"/>
          </a:xfrm>
          <a:prstGeom prst="rect">
            <a:avLst/>
          </a:prstGeom>
        </p:spPr>
      </p:pic>
      <p:pic>
        <p:nvPicPr>
          <p:cNvPr id="10" name="Imagen 9" descr="Un grupo de personas de pie en la calle&#10;&#10;El contenido generado por IA puede ser incorrecto.">
            <a:extLst>
              <a:ext uri="{FF2B5EF4-FFF2-40B4-BE49-F238E27FC236}">
                <a16:creationId xmlns:a16="http://schemas.microsoft.com/office/drawing/2014/main" id="{76675331-E653-4CCC-F652-5014E5B9375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51442" y="1527810"/>
            <a:ext cx="2204239" cy="1978688"/>
          </a:xfrm>
          <a:prstGeom prst="rect">
            <a:avLst/>
          </a:prstGeom>
        </p:spPr>
      </p:pic>
      <p:pic>
        <p:nvPicPr>
          <p:cNvPr id="12" name="Imagen 11" descr="Hombre parado junto a una camioneta&#10;&#10;El contenido generado por IA puede ser incorrecto.">
            <a:extLst>
              <a:ext uri="{FF2B5EF4-FFF2-40B4-BE49-F238E27FC236}">
                <a16:creationId xmlns:a16="http://schemas.microsoft.com/office/drawing/2014/main" id="{56627402-B87D-6215-1A63-636AD895775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3650" y="3621848"/>
            <a:ext cx="2204239" cy="1978687"/>
          </a:xfrm>
          <a:prstGeom prst="rect">
            <a:avLst/>
          </a:prstGeom>
        </p:spPr>
      </p:pic>
      <p:pic>
        <p:nvPicPr>
          <p:cNvPr id="14" name="Imagen 13" descr="Un par de personas de pie en la calle&#10;&#10;El contenido generado por IA puede ser incorrecto.">
            <a:extLst>
              <a:ext uri="{FF2B5EF4-FFF2-40B4-BE49-F238E27FC236}">
                <a16:creationId xmlns:a16="http://schemas.microsoft.com/office/drawing/2014/main" id="{BA06262E-0763-174F-00BE-3E88C7AFC10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23737" y="3621847"/>
            <a:ext cx="2204239" cy="1978687"/>
          </a:xfrm>
          <a:prstGeom prst="rect">
            <a:avLst/>
          </a:prstGeom>
        </p:spPr>
      </p:pic>
      <p:pic>
        <p:nvPicPr>
          <p:cNvPr id="19" name="Imagen 18" descr="Una camioneta estacionada en la arena&#10;&#10;El contenido generado por IA puede ser incorrecto.">
            <a:extLst>
              <a:ext uri="{FF2B5EF4-FFF2-40B4-BE49-F238E27FC236}">
                <a16:creationId xmlns:a16="http://schemas.microsoft.com/office/drawing/2014/main" id="{8A6F825F-DF51-3E20-BF4E-4AEA34B9DA1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053824" y="3621848"/>
            <a:ext cx="2181887" cy="1978687"/>
          </a:xfrm>
          <a:prstGeom prst="rect">
            <a:avLst/>
          </a:prstGeom>
        </p:spPr>
      </p:pic>
      <p:pic>
        <p:nvPicPr>
          <p:cNvPr id="21" name="Imagen 20" descr="Una camioneta verde estacionada en la arena&#10;&#10;El contenido generado por IA puede ser incorrecto.">
            <a:extLst>
              <a:ext uri="{FF2B5EF4-FFF2-40B4-BE49-F238E27FC236}">
                <a16:creationId xmlns:a16="http://schemas.microsoft.com/office/drawing/2014/main" id="{36F05F02-528F-3DD2-22DD-99564C614E2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341457" y="3620369"/>
            <a:ext cx="2204239" cy="1980166"/>
          </a:xfrm>
          <a:prstGeom prst="rect">
            <a:avLst/>
          </a:prstGeom>
        </p:spPr>
      </p:pic>
      <p:pic>
        <p:nvPicPr>
          <p:cNvPr id="23" name="Imagen 22" descr="Un camión militar en el campo&#10;&#10;El contenido generado por IA puede ser incorrecto.">
            <a:extLst>
              <a:ext uri="{FF2B5EF4-FFF2-40B4-BE49-F238E27FC236}">
                <a16:creationId xmlns:a16="http://schemas.microsoft.com/office/drawing/2014/main" id="{377AFA1C-794C-1A18-A432-FC7F6D7F639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649192" y="3620368"/>
            <a:ext cx="2206489" cy="1980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7907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0" y="108222"/>
            <a:ext cx="1218176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/>
              <a:t>DIRECCIÓN DE TALLER MUNICIPAL</a:t>
            </a:r>
          </a:p>
        </p:txBody>
      </p:sp>
      <p:sp>
        <p:nvSpPr>
          <p:cNvPr id="3" name="CuadroTexto 2"/>
          <p:cNvSpPr txBox="1"/>
          <p:nvPr/>
        </p:nvSpPr>
        <p:spPr>
          <a:xfrm>
            <a:off x="348846" y="689317"/>
            <a:ext cx="11484076" cy="13364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" dirty="0">
                <a:solidFill>
                  <a:prstClr val="black"/>
                </a:solidFill>
              </a:rPr>
              <a:t>PARA ESTE TRIMESTRE LA ACTIVIDAD DE SERVICIO MECÁNICO PROPORCIONADO LOGRO UN AVANCE DEL 91.52% DE LO PROGRAMADO. LAS ACTIVIDADES SERVICIOS A VEHÍCULOS REALIZADOS Y SERVICIOS DE MANTENIMIENTO DE LAS INSTALACIONES DEL TALLER Y OFICINAS DETERIORADAS LOGRARON UN AVANCE DEL 86.36 Y 12.12% DE LO PROGRAMADO.</a:t>
            </a:r>
            <a:endParaRPr lang="es-MX" dirty="0">
              <a:solidFill>
                <a:prstClr val="black"/>
              </a:solidFill>
            </a:endParaRPr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9D28ECB9-22CA-4D91-90C3-2E84EE40D80F}"/>
              </a:ext>
            </a:extLst>
          </p:cNvPr>
          <p:cNvGraphicFramePr>
            <a:graphicFrameLocks/>
          </p:cNvGraphicFramePr>
          <p:nvPr/>
        </p:nvGraphicFramePr>
        <p:xfrm>
          <a:off x="2408958" y="1748117"/>
          <a:ext cx="7374083" cy="44205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A970AD-052A-6F5C-6C88-87168C948A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3BF843CE-B96F-790F-D462-CF0097250C68}"/>
              </a:ext>
            </a:extLst>
          </p:cNvPr>
          <p:cNvSpPr/>
          <p:nvPr/>
        </p:nvSpPr>
        <p:spPr>
          <a:xfrm>
            <a:off x="0" y="211395"/>
            <a:ext cx="12192000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/>
              <a:t>SECRETARÍA MUNICIPAL DE OBRAS PÚBLICAS Y SERVICIOS.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8595DE7B-51C7-C52D-05A1-A1113EBF28FB}"/>
              </a:ext>
            </a:extLst>
          </p:cNvPr>
          <p:cNvSpPr txBox="1"/>
          <p:nvPr/>
        </p:nvSpPr>
        <p:spPr>
          <a:xfrm>
            <a:off x="612742" y="743480"/>
            <a:ext cx="10953947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MX" sz="1600" dirty="0">
                <a:solidFill>
                  <a:prstClr val="black"/>
                </a:solidFill>
              </a:rPr>
              <a:t>DURANTE EL TERCER TRIMESTRE DEL AÑO, SE DIO CONTINUIDAD AL COMPROMISO DE CONTRIBUIR AL CUMPLIMIENTO DEL OBJETIVO ESTRATÉGICO DEL EJE 2, A TRAVÉS DE LA IMPLEMENTACIÓN DE PROGRAMAS QUE OFRECEN OBRAS PÚBLICAS Y SERVICIOS DE CALIDAD.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MX" sz="1600" dirty="0">
                <a:solidFill>
                  <a:prstClr val="black"/>
                </a:solidFill>
              </a:rPr>
              <a:t>ESTAS ACCIONES ESTUVIERON ORIENTADAS AL MANTENIMIENTO DE LA INFRAESTRUCTURA URBANA Y A LA NUEVA OBRA PÚBLICA, CON EL PROPÓSITO DE MEJORAR LAS CONDICIONES DE VIDA DE LAS Y LOS HABITANTES DEL MUNICIPIO DE BENITO JUÁREZ.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MX" sz="1600" dirty="0">
                <a:solidFill>
                  <a:prstClr val="black"/>
                </a:solidFill>
              </a:rPr>
              <a:t>COMO RESULTADO DEL TRABAJO REALIZADO POR LA SECRETARÍA MUNICIPAL DE OBRAS PÚBLICAS Y SERVICIOS, EN ESTE PERIODO SE ALCANZÓ UN </a:t>
            </a:r>
            <a:r>
              <a:rPr lang="es-MX" sz="1600" b="1" dirty="0">
                <a:solidFill>
                  <a:prstClr val="black"/>
                </a:solidFill>
              </a:rPr>
              <a:t>178.95% </a:t>
            </a:r>
            <a:r>
              <a:rPr lang="es-MX" sz="1600" dirty="0">
                <a:solidFill>
                  <a:prstClr val="black"/>
                </a:solidFill>
              </a:rPr>
              <a:t>DE CUMPLIMIENTO EN LA META DEL INDICADOR DE OBRAS PÚBLICAS REALIZADAS, SUPERANDO SIGNIFICATIVAMENTE LO PLANTEADO. ASIMISMO, SE LOGRÓ UN AVANCE DEL </a:t>
            </a:r>
            <a:r>
              <a:rPr lang="es-MX" sz="1600" b="1" dirty="0">
                <a:solidFill>
                  <a:prstClr val="black"/>
                </a:solidFill>
              </a:rPr>
              <a:t>100% </a:t>
            </a:r>
            <a:r>
              <a:rPr lang="es-MX" sz="1600" dirty="0">
                <a:solidFill>
                  <a:prstClr val="black"/>
                </a:solidFill>
              </a:rPr>
              <a:t>EN EL INDICADOR DE PROGRAMAS IMPLEMENTADOS, CUMPLIENDO EN SU TOTALIDAD CON LA META TRIMESTRAL ESTABLECIDA.</a:t>
            </a:r>
            <a:endParaRPr lang="es-ES_tradnl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019893EE-A27A-4B3B-95C4-D38D550EC2F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90116979"/>
              </p:ext>
            </p:extLst>
          </p:nvPr>
        </p:nvGraphicFramePr>
        <p:xfrm>
          <a:off x="6547886" y="3452267"/>
          <a:ext cx="4614718" cy="3194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B6469E10-E45C-4A44-909E-9EA0B6CD054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2657029"/>
              </p:ext>
            </p:extLst>
          </p:nvPr>
        </p:nvGraphicFramePr>
        <p:xfrm>
          <a:off x="1070080" y="3429000"/>
          <a:ext cx="4614718" cy="3194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9298644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/>
        </p:nvSpPr>
        <p:spPr>
          <a:xfrm>
            <a:off x="1523202" y="116249"/>
            <a:ext cx="9157498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Evidencias Fotográficas</a:t>
            </a:r>
          </a:p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de Taller Municipal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213" y="1617020"/>
            <a:ext cx="2810108" cy="1938678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46" b="16989"/>
          <a:stretch/>
        </p:blipFill>
        <p:spPr>
          <a:xfrm>
            <a:off x="4624788" y="3979443"/>
            <a:ext cx="2468463" cy="2252547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8962" y="1617021"/>
            <a:ext cx="3040116" cy="1938678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64" r="13405" b="45365"/>
          <a:stretch/>
        </p:blipFill>
        <p:spPr>
          <a:xfrm>
            <a:off x="7859719" y="1617020"/>
            <a:ext cx="2845452" cy="1938678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95" b="25203"/>
          <a:stretch/>
        </p:blipFill>
        <p:spPr>
          <a:xfrm>
            <a:off x="1048213" y="4003287"/>
            <a:ext cx="2341758" cy="2252547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49" b="34472"/>
          <a:stretch/>
        </p:blipFill>
        <p:spPr>
          <a:xfrm>
            <a:off x="7965938" y="4003286"/>
            <a:ext cx="2714762" cy="2228704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B16FBE74-1F82-2B76-E30B-3D9CFF61900B}"/>
              </a:ext>
            </a:extLst>
          </p:cNvPr>
          <p:cNvSpPr/>
          <p:nvPr/>
        </p:nvSpPr>
        <p:spPr>
          <a:xfrm>
            <a:off x="334296" y="250110"/>
            <a:ext cx="11857703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/>
              <a:t>DIRECCIÓN GENERAL DE OBRAS PÚBLICAS</a:t>
            </a:r>
          </a:p>
        </p:txBody>
      </p:sp>
      <p:sp>
        <p:nvSpPr>
          <p:cNvPr id="6" name="CuadroTexto 5"/>
          <p:cNvSpPr txBox="1"/>
          <p:nvPr/>
        </p:nvSpPr>
        <p:spPr>
          <a:xfrm>
            <a:off x="309715" y="628416"/>
            <a:ext cx="115725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400" dirty="0"/>
              <a:t>EN EL MARCO DEL PROGRAMA DE OBRAS PÚBLICAS A CARGO DE LA DIRECCIÓN GENERAL DE OBRAS PÚBLICAS, SE OBSERVA EL AVANCE PORCENTUAL DEL  360.00% EN LA ACTIVIDAD DE OBRAS DE URBANIZACIÓN PARA OPTIMA MOVILIDAD Y DEL 118.18 % EN LA ACTIVIDAD DE OBRAS PARA SERVICIOS BÁSICOS; DE SANEAMIENTO AMBIENTAL Y 150.00% LAS ACTIVIDADES DE OBRAS DE MEJORAMIENTO INTEGRAL DE ESPACIOS PÚBLICOS.</a:t>
            </a:r>
          </a:p>
          <a:p>
            <a:pPr algn="just"/>
            <a:endParaRPr lang="es-MX" sz="1400" dirty="0"/>
          </a:p>
          <a:p>
            <a:pPr algn="just"/>
            <a:r>
              <a:rPr lang="es-MX" sz="1400" dirty="0"/>
              <a:t>EN CUANTO A OBRAS EN INMUEBLES PÚBLICOS MUNICIPALES NO SE REPORTA PORCENTAJE DE AVANCE. </a:t>
            </a:r>
          </a:p>
          <a:p>
            <a:pPr algn="just"/>
            <a:endParaRPr lang="es-MX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2FFC148B-E61F-AB57-BC2E-23BBFC851D56}"/>
              </a:ext>
            </a:extLst>
          </p:cNvPr>
          <p:cNvSpPr txBox="1"/>
          <p:nvPr/>
        </p:nvSpPr>
        <p:spPr>
          <a:xfrm>
            <a:off x="309715" y="1857379"/>
            <a:ext cx="1133277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400" dirty="0"/>
              <a:t>POR OTRO LADO, LA ACTIVIDAD DE SUPERVISION DE OBRA EN VÍA PÚBLICA SE REPORTA EL AVANCE DEL 92.00% </a:t>
            </a: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AF58FFD2-4184-4039-96FE-F5A10A61689B}"/>
              </a:ext>
            </a:extLst>
          </p:cNvPr>
          <p:cNvGraphicFramePr>
            <a:graphicFrameLocks/>
          </p:cNvGraphicFramePr>
          <p:nvPr/>
        </p:nvGraphicFramePr>
        <p:xfrm>
          <a:off x="7188820" y="2979929"/>
          <a:ext cx="4693464" cy="3386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62F39659-62BC-47C5-AB8B-0EFA979850CD}"/>
              </a:ext>
            </a:extLst>
          </p:cNvPr>
          <p:cNvGraphicFramePr>
            <a:graphicFrameLocks/>
          </p:cNvGraphicFramePr>
          <p:nvPr/>
        </p:nvGraphicFramePr>
        <p:xfrm>
          <a:off x="0" y="2563124"/>
          <a:ext cx="7716253" cy="42196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676635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8D6C0B71-DC78-BF83-0654-9BA16769C699}"/>
              </a:ext>
            </a:extLst>
          </p:cNvPr>
          <p:cNvSpPr/>
          <p:nvPr/>
        </p:nvSpPr>
        <p:spPr>
          <a:xfrm>
            <a:off x="0" y="261997"/>
            <a:ext cx="1218176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/>
              <a:t>DIRECCIÓN DE PROYECTOS</a:t>
            </a:r>
          </a:p>
        </p:txBody>
      </p:sp>
      <p:sp>
        <p:nvSpPr>
          <p:cNvPr id="5" name="Rectángulo 4"/>
          <p:cNvSpPr/>
          <p:nvPr/>
        </p:nvSpPr>
        <p:spPr>
          <a:xfrm>
            <a:off x="391160" y="757730"/>
            <a:ext cx="1099459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dirty="0"/>
              <a:t>LA DIRECCIÓN DE PROYECTOS A NIVEL COMPONENTE, SE OBSERVA UN AVANCE DEL 175.00% EN LA ACTIVIDAD DE EXPEDIENTES TÉCNICOS DE OBRA. </a:t>
            </a:r>
          </a:p>
          <a:p>
            <a:pPr algn="just"/>
            <a:endParaRPr lang="es-MX" dirty="0"/>
          </a:p>
          <a:p>
            <a:pPr algn="just"/>
            <a:r>
              <a:rPr lang="es-MX" dirty="0"/>
              <a:t>POR SU PARTE, A NIVEL DE ACTIVIDAD SE TIENEN AVANCE DEL 137.50%, 100.00%; 262.50% Y 220.00% CORRESPONDIENTES A CADA GESTIÓN Y ACCIÓN LLEVADA A CABO.</a:t>
            </a:r>
          </a:p>
          <a:p>
            <a:pPr algn="just"/>
            <a:endParaRPr lang="es-MX" dirty="0"/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E603240C-4BF3-4993-B684-A2A8CEDE66EA}"/>
              </a:ext>
            </a:extLst>
          </p:cNvPr>
          <p:cNvGraphicFramePr>
            <a:graphicFrameLocks/>
          </p:cNvGraphicFramePr>
          <p:nvPr/>
        </p:nvGraphicFramePr>
        <p:xfrm>
          <a:off x="391160" y="2294021"/>
          <a:ext cx="4662104" cy="43019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0F23F58C-2717-471E-ACB3-E529EB0400C4}"/>
              </a:ext>
            </a:extLst>
          </p:cNvPr>
          <p:cNvGraphicFramePr>
            <a:graphicFrameLocks/>
          </p:cNvGraphicFramePr>
          <p:nvPr/>
        </p:nvGraphicFramePr>
        <p:xfrm>
          <a:off x="4860758" y="2112542"/>
          <a:ext cx="7321010" cy="46251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2485771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79C7F711-58A1-3AE6-1509-5186B0F04EC7}"/>
              </a:ext>
            </a:extLst>
          </p:cNvPr>
          <p:cNvSpPr/>
          <p:nvPr/>
        </p:nvSpPr>
        <p:spPr>
          <a:xfrm>
            <a:off x="25436" y="178990"/>
            <a:ext cx="1218176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/>
              <a:t>DIRECCIÓN DE LICITACIONES Y CONTRATOS</a:t>
            </a:r>
          </a:p>
        </p:txBody>
      </p:sp>
      <p:sp>
        <p:nvSpPr>
          <p:cNvPr id="6" name="Rectángulo 5"/>
          <p:cNvSpPr/>
          <p:nvPr/>
        </p:nvSpPr>
        <p:spPr>
          <a:xfrm>
            <a:off x="391160" y="757730"/>
            <a:ext cx="11450320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dirty="0"/>
              <a:t>LA </a:t>
            </a:r>
            <a:r>
              <a:rPr lang="es-ES" dirty="0"/>
              <a:t>DIRECCIÓN DE LICITACIONES Y CONTRATOS </a:t>
            </a:r>
            <a:r>
              <a:rPr lang="es-MX" dirty="0"/>
              <a:t>A NIVEL DE COMPONENTE TIENE UN AVANCE DEL 168.42% EN PORCENTAJE DE CONTRATACIÓN DE OBRA PÚBLICA.</a:t>
            </a:r>
          </a:p>
          <a:p>
            <a:pPr algn="just"/>
            <a:endParaRPr lang="es-MX" sz="1200" dirty="0"/>
          </a:p>
          <a:p>
            <a:pPr algn="just"/>
            <a:r>
              <a:rPr lang="es-MX" dirty="0"/>
              <a:t>POR SU PARTE, A NIVEL DE ACTIVIDAD SE TIENEN AVANCE DEL 64.29% EN PROCEDIMIENTOS DE LICITACIÓN DE OBRA PÚBLICA.</a:t>
            </a: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57B69321-9CDA-4E78-8C82-41311C9B1A51}"/>
              </a:ext>
            </a:extLst>
          </p:cNvPr>
          <p:cNvGraphicFramePr>
            <a:graphicFrameLocks/>
          </p:cNvGraphicFramePr>
          <p:nvPr/>
        </p:nvGraphicFramePr>
        <p:xfrm>
          <a:off x="542004" y="2352132"/>
          <a:ext cx="5300231" cy="40299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8B1A0A0B-BC1E-4EC2-9A86-E5B865972716}"/>
              </a:ext>
            </a:extLst>
          </p:cNvPr>
          <p:cNvGraphicFramePr>
            <a:graphicFrameLocks/>
          </p:cNvGraphicFramePr>
          <p:nvPr/>
        </p:nvGraphicFramePr>
        <p:xfrm>
          <a:off x="5796515" y="2401821"/>
          <a:ext cx="6044965" cy="40299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9153959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8564BDB7-2BA2-8B39-1D97-CBD23EE6B06D}"/>
              </a:ext>
            </a:extLst>
          </p:cNvPr>
          <p:cNvSpPr/>
          <p:nvPr/>
        </p:nvSpPr>
        <p:spPr>
          <a:xfrm>
            <a:off x="25436" y="178990"/>
            <a:ext cx="1218176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/>
              <a:t>DIRECCIÓN DE CONSTRUCCIÓN</a:t>
            </a:r>
          </a:p>
        </p:txBody>
      </p:sp>
      <p:sp>
        <p:nvSpPr>
          <p:cNvPr id="6" name="Rectángulo 5"/>
          <p:cNvSpPr/>
          <p:nvPr/>
        </p:nvSpPr>
        <p:spPr>
          <a:xfrm>
            <a:off x="391160" y="757730"/>
            <a:ext cx="114503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dirty="0"/>
              <a:t>LA </a:t>
            </a:r>
            <a:r>
              <a:rPr lang="es-ES" dirty="0"/>
              <a:t>DIRECCIÓN DE CONSTRUCCIÓN </a:t>
            </a:r>
            <a:r>
              <a:rPr lang="es-MX" dirty="0"/>
              <a:t>A NIVEL DE COMPONENTE TIENE UN AVANCE DEL 178.95% EN OBRA PÚBLICA EN EJECUCIÓN.</a:t>
            </a:r>
          </a:p>
          <a:p>
            <a:pPr algn="just"/>
            <a:endParaRPr lang="es-MX" dirty="0"/>
          </a:p>
          <a:p>
            <a:pPr algn="just"/>
            <a:r>
              <a:rPr lang="es-MX" dirty="0"/>
              <a:t>POR SU PARTE, A NIVEL DE ACTIVIDAD SE TIENEN AVANCE DEL 45.61% EN INFORMES DE SUPERVISIÓN DE AVANCE FÍSICO DE LAS OBRAS PÚBLICAS</a:t>
            </a:r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B3B0BD8C-746F-4C2F-8D7E-56DD7B253E63}"/>
              </a:ext>
            </a:extLst>
          </p:cNvPr>
          <p:cNvGraphicFramePr>
            <a:graphicFrameLocks/>
          </p:cNvGraphicFramePr>
          <p:nvPr/>
        </p:nvGraphicFramePr>
        <p:xfrm>
          <a:off x="391159" y="2474040"/>
          <a:ext cx="5207535" cy="4023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0E919468-B31D-40CD-BC82-C5DD7E9E23AF}"/>
              </a:ext>
            </a:extLst>
          </p:cNvPr>
          <p:cNvGraphicFramePr>
            <a:graphicFrameLocks/>
          </p:cNvGraphicFramePr>
          <p:nvPr/>
        </p:nvGraphicFramePr>
        <p:xfrm>
          <a:off x="6096000" y="2474040"/>
          <a:ext cx="5745480" cy="42049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1235753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8564BDB7-2BA2-8B39-1D97-CBD23EE6B06D}"/>
              </a:ext>
            </a:extLst>
          </p:cNvPr>
          <p:cNvSpPr/>
          <p:nvPr/>
        </p:nvSpPr>
        <p:spPr>
          <a:xfrm>
            <a:off x="25436" y="178990"/>
            <a:ext cx="1218176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/>
              <a:t>DIRECCIÓN DE CONTROL Y SEGUIMIENTO DE OBRA</a:t>
            </a:r>
          </a:p>
        </p:txBody>
      </p:sp>
      <p:sp>
        <p:nvSpPr>
          <p:cNvPr id="6" name="Rectángulo 5"/>
          <p:cNvSpPr/>
          <p:nvPr/>
        </p:nvSpPr>
        <p:spPr>
          <a:xfrm>
            <a:off x="391160" y="757730"/>
            <a:ext cx="114503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dirty="0"/>
              <a:t>LA </a:t>
            </a:r>
            <a:r>
              <a:rPr lang="es-ES" dirty="0"/>
              <a:t>DIRECCIÓN DE CONTROL Y SEGUIMIENTO DE OBRA </a:t>
            </a:r>
            <a:r>
              <a:rPr lang="es-MX" dirty="0"/>
              <a:t>LOGRÓ UN AVANCE DEL 168.42% EN  LA ACTIVIDAD DE DEVENGOS DE LA </a:t>
            </a:r>
            <a:r>
              <a:rPr lang="es-ES" dirty="0"/>
              <a:t>OBRA PÚBLICA COMPROMETIDAS. </a:t>
            </a:r>
          </a:p>
          <a:p>
            <a:pPr algn="just"/>
            <a:endParaRPr lang="es-ES" dirty="0"/>
          </a:p>
          <a:p>
            <a:pPr algn="just"/>
            <a:r>
              <a:rPr lang="es-MX" dirty="0"/>
              <a:t>POR SU PARTE, A NIVEL DE ACTIVIDAD SE TIENEN AVANCE DEL 33.33% DEL PAGADO DE LA OBRA PÚBLICA.</a:t>
            </a:r>
          </a:p>
          <a:p>
            <a:pPr algn="just"/>
            <a:endParaRPr lang="es-MX" dirty="0"/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882C2AEF-82F6-432B-AA9C-4D8B7D57E181}"/>
              </a:ext>
            </a:extLst>
          </p:cNvPr>
          <p:cNvGraphicFramePr>
            <a:graphicFrameLocks/>
          </p:cNvGraphicFramePr>
          <p:nvPr/>
        </p:nvGraphicFramePr>
        <p:xfrm>
          <a:off x="6096001" y="2413689"/>
          <a:ext cx="5819924" cy="43184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C12A76A2-AAB1-46FF-88B2-F413F713E5B7}"/>
              </a:ext>
            </a:extLst>
          </p:cNvPr>
          <p:cNvGraphicFramePr>
            <a:graphicFrameLocks/>
          </p:cNvGraphicFramePr>
          <p:nvPr/>
        </p:nvGraphicFramePr>
        <p:xfrm>
          <a:off x="276076" y="2533302"/>
          <a:ext cx="5819924" cy="41457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0204270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866102" y="116249"/>
            <a:ext cx="836091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Evidencias Fotográficas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Dirección General de Obras Públicas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D261116C-D93F-0653-E593-E4608AAE9AC0}"/>
              </a:ext>
            </a:extLst>
          </p:cNvPr>
          <p:cNvSpPr txBox="1"/>
          <p:nvPr/>
        </p:nvSpPr>
        <p:spPr>
          <a:xfrm>
            <a:off x="6254806" y="5549182"/>
            <a:ext cx="52698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18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CONS</a:t>
            </a:r>
            <a:r>
              <a:rPr lang="es-MX" b="1" dirty="0">
                <a:solidFill>
                  <a:srgbClr val="000000"/>
                </a:solidFill>
                <a:latin typeface="Calibri" panose="020F0502020204030204" pitchFamily="34" charset="0"/>
              </a:rPr>
              <a:t>T</a:t>
            </a:r>
            <a:r>
              <a:rPr lang="es-MX" sz="18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RUCCIÓN DE PAVIMENTO EN LA SM. 245, COLONIA REAL DEL BOSQUE, MUNICIPIO DE BENITO JUÁREZ, LOCALIDAD CANCÚN, QUINTANA ROO</a:t>
            </a:r>
            <a:r>
              <a:rPr lang="es-MX" dirty="0"/>
              <a:t> </a:t>
            </a:r>
            <a:endParaRPr kumimoji="0" lang="es-MX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161C55BB-0C90-0D73-4644-A9A868A62408}"/>
              </a:ext>
            </a:extLst>
          </p:cNvPr>
          <p:cNvPicPr>
            <a:picLocks/>
          </p:cNvPicPr>
          <p:nvPr/>
        </p:nvPicPr>
        <p:blipFill rotWithShape="1">
          <a:blip r:embed="rId3"/>
          <a:srcRect t="7257"/>
          <a:stretch>
            <a:fillRect/>
          </a:stretch>
        </p:blipFill>
        <p:spPr>
          <a:xfrm>
            <a:off x="6598085" y="1684925"/>
            <a:ext cx="4926542" cy="359179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E90952DE-BAED-FA65-3D14-D72336A396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82" b="37381"/>
          <a:stretch/>
        </p:blipFill>
        <p:spPr>
          <a:xfrm>
            <a:off x="736321" y="1679783"/>
            <a:ext cx="4445279" cy="3647869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F2F9800F-6739-4418-E49F-1634759BBC45}"/>
              </a:ext>
            </a:extLst>
          </p:cNvPr>
          <p:cNvSpPr txBox="1"/>
          <p:nvPr/>
        </p:nvSpPr>
        <p:spPr>
          <a:xfrm>
            <a:off x="324049" y="5539775"/>
            <a:ext cx="52698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18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CONSTRUCCIÓN DE POZOS DE ABSORCIÓN EN LA AV. BONAMPAK ENTRE AV. LÓPEZ PORTILLO Y BLVD. KUKULCÁN Y AV. BONAMPAK ENTRE AV. KUKULCÁN Y BLVD. COLOSIO, MUNICIPIO DE BENITO JUÁREZ</a:t>
            </a:r>
            <a:endParaRPr kumimoji="0" lang="es-MX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217270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866102" y="116249"/>
            <a:ext cx="836091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Evidencias Fotográficas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Dirección General de Obras Públicas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A811B2A2-3CDA-7836-2CB8-CAA7DBAA160F}"/>
              </a:ext>
            </a:extLst>
          </p:cNvPr>
          <p:cNvSpPr txBox="1"/>
          <p:nvPr/>
        </p:nvSpPr>
        <p:spPr>
          <a:xfrm>
            <a:off x="1387654" y="6067144"/>
            <a:ext cx="100264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-MX" sz="14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REHABILITACIÓN DE PAVIMENTO EN LA SMZA 103, CALLE 36 ENTRE IXTEPEC Y CALLE 159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s-MX" sz="1400" b="1" dirty="0">
                <a:solidFill>
                  <a:srgbClr val="000000"/>
                </a:solidFill>
                <a:latin typeface="Calibri" panose="020F0502020204030204" pitchFamily="34" charset="0"/>
              </a:rPr>
              <a:t>CONSTRUCCIÓN DE RED DE ALUMBRADO PÚBLICO EN LA SMZA 103, CALLE 36 ENTRE AV. IXTEPEC Y CALLE 159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1731C5B1-5DF7-EAC0-0295-4C0142BDA6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179" y="1527811"/>
            <a:ext cx="5760455" cy="4320342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F3A75943-F0C9-8C56-009B-94A0C7A10B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25" t="23789" b="22278"/>
          <a:stretch/>
        </p:blipFill>
        <p:spPr>
          <a:xfrm>
            <a:off x="6593304" y="1527810"/>
            <a:ext cx="4620128" cy="4396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96328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E9608-B55C-072B-36F5-7E6868EBD3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FC608DD8-7E50-095F-90D2-5C7F612D8AB8}"/>
              </a:ext>
            </a:extLst>
          </p:cNvPr>
          <p:cNvSpPr/>
          <p:nvPr/>
        </p:nvSpPr>
        <p:spPr>
          <a:xfrm>
            <a:off x="1866102" y="116249"/>
            <a:ext cx="836091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Evidencias Fotográficas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Dirección General de Obras Públicas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5B87DF9F-F9FE-2925-2F47-6950F193D4C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B4AE641B-501C-A2AA-C050-2E9B42853412}"/>
              </a:ext>
            </a:extLst>
          </p:cNvPr>
          <p:cNvSpPr txBox="1"/>
          <p:nvPr/>
        </p:nvSpPr>
        <p:spPr>
          <a:xfrm>
            <a:off x="200538" y="5634008"/>
            <a:ext cx="57350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18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CONSTRUCCIÓN DE GUARNICIONES Y BANQUETAS EN LA SM. 245, COLONIA RIVIERA 1, MUNICIPIO DE BENITO JUÁREZ, LOCALIDAD CANCÚN, QUINTANA ROO</a:t>
            </a:r>
            <a:endParaRPr kumimoji="0" lang="es-MX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865949E8-57DF-AEF6-3B5F-9F72FFC62856}"/>
              </a:ext>
            </a:extLst>
          </p:cNvPr>
          <p:cNvSpPr txBox="1"/>
          <p:nvPr/>
        </p:nvSpPr>
        <p:spPr>
          <a:xfrm>
            <a:off x="6046558" y="5634008"/>
            <a:ext cx="57350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18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CONSTRUCCIÓN DE GUARNICIONES Y BANQUETAS EN LA SM. 245, COLONIA RIVIERA 2, MUNICIPIO DE BENITO JUÁREZ, LOCALIDAD CANCÚN, QUINTANA ROO</a:t>
            </a:r>
            <a:endParaRPr kumimoji="0" lang="es-MX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26CAAAF1-AD92-6DDB-D497-40BE7A87FB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52"/>
          <a:stretch/>
        </p:blipFill>
        <p:spPr>
          <a:xfrm>
            <a:off x="909896" y="1455769"/>
            <a:ext cx="4316324" cy="4134928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2A241960-2E3A-488F-0BC3-7D71901E50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57" t="15006" r="1347" b="5263"/>
          <a:stretch/>
        </p:blipFill>
        <p:spPr>
          <a:xfrm>
            <a:off x="5893614" y="1732719"/>
            <a:ext cx="6040928" cy="3682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51225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62FDEA-5BBE-2C21-57D9-8543A1D112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37923FF5-A561-D52D-81E0-D83004E1FD0E}"/>
              </a:ext>
            </a:extLst>
          </p:cNvPr>
          <p:cNvSpPr/>
          <p:nvPr/>
        </p:nvSpPr>
        <p:spPr>
          <a:xfrm>
            <a:off x="1866102" y="116249"/>
            <a:ext cx="836091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Evidencias Fotográficas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Dirección General de Obras Públicas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D80025E6-EE77-AE04-CBBB-02406FE027B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BD93C627-3D45-C779-519B-B68E0F6024AC}"/>
              </a:ext>
            </a:extLst>
          </p:cNvPr>
          <p:cNvSpPr txBox="1"/>
          <p:nvPr/>
        </p:nvSpPr>
        <p:spPr>
          <a:xfrm>
            <a:off x="6046558" y="5634008"/>
            <a:ext cx="57350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18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CONSTRUCCIÓN DE POZOS DE ABSORCIÓN EN LA SM. 245, COLONIA REAL DEL BOSQUE, MUNICIPIO DE BENITO JUÁREZ, LOCALIDAD CANCÚN, QUINTANA ROO</a:t>
            </a:r>
            <a:endParaRPr kumimoji="0" lang="es-MX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A045D8B2-5637-5937-8230-0C8F7DABBA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58"/>
          <a:stretch/>
        </p:blipFill>
        <p:spPr>
          <a:xfrm rot="16200000">
            <a:off x="7124304" y="1119609"/>
            <a:ext cx="3962743" cy="4896399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93B7CBEF-C031-08EF-C44D-79A9A5BC75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429" y="2152757"/>
            <a:ext cx="5799571" cy="3262259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D5F86C1D-FED9-DD98-7FBB-A1ED1F0C41A1}"/>
              </a:ext>
            </a:extLst>
          </p:cNvPr>
          <p:cNvSpPr txBox="1"/>
          <p:nvPr/>
        </p:nvSpPr>
        <p:spPr>
          <a:xfrm>
            <a:off x="311517" y="5634008"/>
            <a:ext cx="57350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18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RECONSTRUCCIÓN DE PAVIMENTO, BALIZAMIENTO, CONSTRUCCIÓN Y REPERFORACIÓN DE POZO DE ABSORCIÓN EN LA CALLE PASEO EL PERAL EN LA SMZA 248</a:t>
            </a:r>
            <a:endParaRPr kumimoji="0" lang="es-MX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64415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C925D159-9935-0BD5-9C72-D2F4195F1B48}"/>
              </a:ext>
            </a:extLst>
          </p:cNvPr>
          <p:cNvSpPr txBox="1"/>
          <p:nvPr/>
        </p:nvSpPr>
        <p:spPr>
          <a:xfrm>
            <a:off x="209542" y="642582"/>
            <a:ext cx="11772916" cy="25226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MX" sz="1200" dirty="0">
                <a:solidFill>
                  <a:prstClr val="black"/>
                </a:solidFill>
              </a:rPr>
              <a:t>DURANTE EL TERCER TRIMESTRE, LA ACTIVIDAD RELACIONADA CON LAS SOLICITUDES CIUDADANAS ATENDIDAS Y CANALIZADAS, SE ALCANZÓ UN AVANCE DEL </a:t>
            </a:r>
            <a:r>
              <a:rPr lang="es-MX" sz="1200" b="1" dirty="0">
                <a:solidFill>
                  <a:prstClr val="black"/>
                </a:solidFill>
              </a:rPr>
              <a:t>80% </a:t>
            </a:r>
            <a:r>
              <a:rPr lang="es-MX" sz="1200" dirty="0">
                <a:solidFill>
                  <a:prstClr val="black"/>
                </a:solidFill>
              </a:rPr>
              <a:t>RESPECTO A LA META TRIMESTRAL. ESTE RESULTADO FUE POSIBLE GRACIAS AL FORTALECIMIENTO DE LAS BRIGADAS OPERATIVAS DE LIMPIEZA Y MANTENIMIENTO, QUE REALIZARON INTERVENCIONES ESTRATÉGICAS EN DISTINTOS PUNTOS DEL MUNICIPIO. ESTAS ACCIONES HAN CONTRIBUIDO DIRECTAMENTE A MEJORAR EL ENTORNO URBANO Y, POR ENDE, LA CALIDAD DE VIDA DE LOS HABITANTES DE BENITO JUÁREZ.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MX" sz="1200" dirty="0">
                <a:solidFill>
                  <a:prstClr val="black"/>
                </a:solidFill>
              </a:rPr>
              <a:t>EN LO QUE RESPECTA A LOS PERMISOS DE OBRA PRIVADA AUTORIZADOS ALCANZÓ UN AVANCE DEL </a:t>
            </a:r>
            <a:r>
              <a:rPr lang="es-MX" sz="1200" b="1" dirty="0">
                <a:solidFill>
                  <a:prstClr val="black"/>
                </a:solidFill>
              </a:rPr>
              <a:t>63.64% </a:t>
            </a:r>
            <a:r>
              <a:rPr lang="es-MX" sz="1200" dirty="0">
                <a:solidFill>
                  <a:prstClr val="black"/>
                </a:solidFill>
              </a:rPr>
              <a:t>RESPECTO A LA META ESTABLECIDA. ESTE RESULTADO SE ATRIBUYE AL CUMPLIMIENTO DEL MARCO NORMATIVO POR PARTE DE LA CIUDADANÍA Y DEL SECTOR PRIVADO EN EL PROCESO DE AUTORIZACIÓN DE OBRAS.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MX" sz="1200" dirty="0">
                <a:solidFill>
                  <a:prstClr val="black"/>
                </a:solidFill>
              </a:rPr>
              <a:t>POR OTRO LADO, LAS ACTIVIDADES ADMINISTRATIVAS Y OPERATIVAS PROGRAMADAS PARA ESTE PERIODO SE CUMPLIERON EN UN </a:t>
            </a:r>
            <a:r>
              <a:rPr lang="es-MX" sz="1200" b="1" dirty="0">
                <a:solidFill>
                  <a:prstClr val="black"/>
                </a:solidFill>
              </a:rPr>
              <a:t>100%</a:t>
            </a:r>
            <a:r>
              <a:rPr lang="es-MX" sz="1200" dirty="0">
                <a:solidFill>
                  <a:prstClr val="black"/>
                </a:solidFill>
              </a:rPr>
              <a:t>, LO QUE DEMUESTRA UNA GESTIÓN INTERNA EFICIENTE Y UN ADECUADO SEGUIMIENTO A LOS COMPROMISOS INSTITUCIONALES. ASIMISMO, LAS SOLICITUDES DE MANTENIMIENTO PRESENTADAS DURANTE EL TRIMESTRE FUERON ATENDIDAS EN SU TOTALIDAD, LOGRANDO UN CUMPLIMIENTO DEL </a:t>
            </a:r>
            <a:r>
              <a:rPr lang="es-MX" sz="1200" b="1" dirty="0">
                <a:solidFill>
                  <a:prstClr val="black"/>
                </a:solidFill>
              </a:rPr>
              <a:t>100% </a:t>
            </a:r>
            <a:r>
              <a:rPr lang="es-MX" sz="1200" dirty="0">
                <a:solidFill>
                  <a:prstClr val="black"/>
                </a:solidFill>
              </a:rPr>
              <a:t>DE LA META ESTABLECIDA. 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MX" sz="1200" dirty="0">
                <a:solidFill>
                  <a:prstClr val="black"/>
                </a:solidFill>
              </a:rPr>
              <a:t>LAS ACTIVIDADES DE DIFUSIÓN DE OBRA PÚBLICA Y SERVICIOS PÚBLICOS ALCANZÓ UN CUMPLIMIENTO DEL </a:t>
            </a:r>
            <a:r>
              <a:rPr lang="es-MX" sz="1200" b="1" dirty="0">
                <a:solidFill>
                  <a:prstClr val="black"/>
                </a:solidFill>
              </a:rPr>
              <a:t>72.53% </a:t>
            </a:r>
            <a:r>
              <a:rPr lang="es-MX" sz="1200" dirty="0">
                <a:solidFill>
                  <a:prstClr val="black"/>
                </a:solidFill>
              </a:rPr>
              <a:t>DE LA META PLANEADA. ESTE AVANCE SE DEBE A LA ESTRATEGIA DE COMUNICACIÓN IMPLEMENTADA POR LA SECRETARÍA, QUE HA PERMITIDO DAR VISIBILIDAD A LAS ACTIVIDADES, PROGRAMAS Y ACCIONES A TRAVÉS DE DIVERSOS MEDIOS DIGITALES, FACILITANDO ASÍ EL ACCESO A LA INFORMACIÓN POR PARTE DE LA POBLACIÓN.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3E954B81-27B2-1D6F-0C2B-42E11ADA3155}"/>
              </a:ext>
            </a:extLst>
          </p:cNvPr>
          <p:cNvSpPr/>
          <p:nvPr/>
        </p:nvSpPr>
        <p:spPr>
          <a:xfrm>
            <a:off x="0" y="137091"/>
            <a:ext cx="12192000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/>
              <a:t>SECRETARÍA MUNICIPAL DE OBRAS PÚBLICAS Y SERVICIOS.</a:t>
            </a:r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2587E4F1-842B-40B4-9F88-15A5F590882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20319051"/>
              </p:ext>
            </p:extLst>
          </p:nvPr>
        </p:nvGraphicFramePr>
        <p:xfrm>
          <a:off x="6412382" y="3165230"/>
          <a:ext cx="5347646" cy="32838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7AADA27A-519F-4A47-81E4-5E34D222F34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3044359"/>
              </p:ext>
            </p:extLst>
          </p:nvPr>
        </p:nvGraphicFramePr>
        <p:xfrm>
          <a:off x="358216" y="3165229"/>
          <a:ext cx="5477965" cy="32838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73466357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866102" y="116249"/>
            <a:ext cx="836091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Evidencias Fotográficas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Dirección General de Obras Públicas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CEC0DEED-EB95-1890-63F7-DFE5E6DF1C49}"/>
              </a:ext>
            </a:extLst>
          </p:cNvPr>
          <p:cNvSpPr txBox="1"/>
          <p:nvPr/>
        </p:nvSpPr>
        <p:spPr>
          <a:xfrm>
            <a:off x="1811925" y="6036527"/>
            <a:ext cx="84150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18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SUPERVISIÓN DE OBRA PRIVADA EN LA VÍA PÚBLICA</a:t>
            </a:r>
            <a:endParaRPr kumimoji="0" lang="es-MX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26FEA77-D419-33E7-0CBE-53A7974CE02C}"/>
              </a:ext>
            </a:extLst>
          </p:cNvPr>
          <p:cNvSpPr txBox="1"/>
          <p:nvPr/>
        </p:nvSpPr>
        <p:spPr>
          <a:xfrm>
            <a:off x="784609" y="5546617"/>
            <a:ext cx="50861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dirty="0"/>
              <a:t>RENOVACION DE COLECTOR DE AGUA RESIDUALES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38974E8A-349E-AB4A-FC15-1F43234A3F4F}"/>
              </a:ext>
            </a:extLst>
          </p:cNvPr>
          <p:cNvSpPr txBox="1"/>
          <p:nvPr/>
        </p:nvSpPr>
        <p:spPr>
          <a:xfrm>
            <a:off x="6690084" y="5546617"/>
            <a:ext cx="47845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dirty="0"/>
              <a:t>CORTE DE CANALIZACION DE 10CM HASTA 80 CM</a:t>
            </a:r>
          </a:p>
        </p:txBody>
      </p:sp>
      <p:pic>
        <p:nvPicPr>
          <p:cNvPr id="2" name="149 Imagen">
            <a:extLst>
              <a:ext uri="{FF2B5EF4-FFF2-40B4-BE49-F238E27FC236}">
                <a16:creationId xmlns:a16="http://schemas.microsoft.com/office/drawing/2014/main" id="{00000000-0008-0000-0000-0000960000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276" y="1453085"/>
            <a:ext cx="4717832" cy="4140160"/>
          </a:xfrm>
          <a:prstGeom prst="rect">
            <a:avLst/>
          </a:prstGeom>
        </p:spPr>
      </p:pic>
      <p:pic>
        <p:nvPicPr>
          <p:cNvPr id="3" name="107 Imagen">
            <a:extLst>
              <a:ext uri="{FF2B5EF4-FFF2-40B4-BE49-F238E27FC236}">
                <a16:creationId xmlns:a16="http://schemas.microsoft.com/office/drawing/2014/main" id="{00000000-0008-0000-0000-00006C00000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22629"/>
          <a:stretch/>
        </p:blipFill>
        <p:spPr>
          <a:xfrm>
            <a:off x="7162072" y="1453085"/>
            <a:ext cx="3614797" cy="4093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56245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866102" y="116249"/>
            <a:ext cx="836091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Evidencias Fotográficas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Dirección General de Obras Públicas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CEC0DEED-EB95-1890-63F7-DFE5E6DF1C49}"/>
              </a:ext>
            </a:extLst>
          </p:cNvPr>
          <p:cNvSpPr txBox="1"/>
          <p:nvPr/>
        </p:nvSpPr>
        <p:spPr>
          <a:xfrm>
            <a:off x="2530324" y="6244663"/>
            <a:ext cx="71676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MX" sz="1600" b="1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IMAGEN OBJETIVO</a:t>
            </a:r>
            <a:r>
              <a:rPr lang="es-MX" sz="1600" b="1" dirty="0">
                <a:solidFill>
                  <a:srgbClr val="000000"/>
                </a:solidFill>
                <a:latin typeface="Calibri" panose="020F0502020204030204" pitchFamily="34" charset="0"/>
              </a:rPr>
              <a:t>: </a:t>
            </a:r>
            <a:r>
              <a:rPr lang="es-MX" sz="1600" dirty="0">
                <a:solidFill>
                  <a:srgbClr val="000000"/>
                </a:solidFill>
                <a:latin typeface="Calibri" panose="020F0502020204030204" pitchFamily="34" charset="0"/>
              </a:rPr>
              <a:t>CONSTRUCCIÓN DE ALUMBRADO PÚBLICO</a:t>
            </a:r>
            <a:endParaRPr kumimoji="0" lang="es-MX" sz="1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7DFAF8D-C159-32C6-CB44-5C442D0DBA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655" y="1527810"/>
            <a:ext cx="8202360" cy="4716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29123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866102" y="116249"/>
            <a:ext cx="836091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Evidencias Fotográficas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Dirección General de Obras Públicas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2BE5B44A-F97B-F506-5A55-BEA8BD8B9A3C}"/>
              </a:ext>
            </a:extLst>
          </p:cNvPr>
          <p:cNvSpPr txBox="1"/>
          <p:nvPr/>
        </p:nvSpPr>
        <p:spPr>
          <a:xfrm>
            <a:off x="2982328" y="6294295"/>
            <a:ext cx="62097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MX" sz="1600" b="1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IMAGEN OBJETIVO</a:t>
            </a:r>
            <a:r>
              <a:rPr lang="es-MX" sz="1600" b="1" dirty="0">
                <a:solidFill>
                  <a:srgbClr val="000000"/>
                </a:solidFill>
                <a:latin typeface="Calibri" panose="020F0502020204030204" pitchFamily="34" charset="0"/>
              </a:rPr>
              <a:t>: </a:t>
            </a:r>
            <a:r>
              <a:rPr lang="es-MX" sz="1600" dirty="0">
                <a:solidFill>
                  <a:srgbClr val="000000"/>
                </a:solidFill>
                <a:latin typeface="Calibri" panose="020F0502020204030204" pitchFamily="34" charset="0"/>
              </a:rPr>
              <a:t>CONSTRUCCIÓN DE CANCHA DE USOS MULTIPLES </a:t>
            </a:r>
            <a:endParaRPr kumimoji="0" lang="es-MX" sz="1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0CDA9AA9-94D1-B95C-9A6B-56AB4784B4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3861" y="1412459"/>
            <a:ext cx="9184278" cy="4836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60337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630368-1B7B-58F7-36B2-C05693A097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F6570534-8496-600E-CC0C-1695CE91ED09}"/>
              </a:ext>
            </a:extLst>
          </p:cNvPr>
          <p:cNvSpPr/>
          <p:nvPr/>
        </p:nvSpPr>
        <p:spPr>
          <a:xfrm>
            <a:off x="1866102" y="116249"/>
            <a:ext cx="836091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Evidencias Fotográficas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Dirección General de Obras Públicas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D5005EE8-498B-51EE-6DE2-77704AAAA58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CE41FF0B-9535-7E25-C5C9-81DF4F024327}"/>
              </a:ext>
            </a:extLst>
          </p:cNvPr>
          <p:cNvSpPr txBox="1"/>
          <p:nvPr/>
        </p:nvSpPr>
        <p:spPr>
          <a:xfrm>
            <a:off x="2356313" y="6403197"/>
            <a:ext cx="7515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MX" sz="1600" b="1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IMAGEN OBJETIVO</a:t>
            </a:r>
            <a:r>
              <a:rPr lang="es-MX" sz="1600" b="1" dirty="0">
                <a:solidFill>
                  <a:srgbClr val="000000"/>
                </a:solidFill>
                <a:latin typeface="Calibri" panose="020F0502020204030204" pitchFamily="34" charset="0"/>
              </a:rPr>
              <a:t>: </a:t>
            </a:r>
            <a:r>
              <a:rPr lang="es-MX" sz="1600" dirty="0">
                <a:solidFill>
                  <a:srgbClr val="000000"/>
                </a:solidFill>
                <a:latin typeface="Calibri" panose="020F0502020204030204" pitchFamily="34" charset="0"/>
              </a:rPr>
              <a:t>CONSTRUCCIÓN DE PAVIMENTO, GUARNICIONES Y SEÑALETICA</a:t>
            </a:r>
            <a:endParaRPr kumimoji="0" lang="es-MX" sz="1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8A1398A-1593-6B3B-CDCF-9F2407033F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5380" y="1527810"/>
            <a:ext cx="8590536" cy="4783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1025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688302" y="116249"/>
            <a:ext cx="8878098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Evidencias Fotográficas</a:t>
            </a:r>
          </a:p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Secretaría Municipal de Obras Públicas y Servicios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308AFCEA-D3FB-CCAA-69FA-49DB3B356A42}"/>
              </a:ext>
            </a:extLst>
          </p:cNvPr>
          <p:cNvSpPr txBox="1"/>
          <p:nvPr/>
        </p:nvSpPr>
        <p:spPr>
          <a:xfrm>
            <a:off x="3141785" y="6170803"/>
            <a:ext cx="6283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/>
              <a:t>SUPERVISIÓN DE OBRA PÚBLICA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D5353BB9-8449-BD57-3B10-784DE2C18BC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2566" b="12566"/>
          <a:stretch/>
        </p:blipFill>
        <p:spPr>
          <a:xfrm>
            <a:off x="4587866" y="1527808"/>
            <a:ext cx="3057271" cy="2288901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D5AEA802-4580-9527-51DC-6630CB864CB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1335" b="11335"/>
          <a:stretch/>
        </p:blipFill>
        <p:spPr>
          <a:xfrm>
            <a:off x="694984" y="4008044"/>
            <a:ext cx="2763211" cy="2136791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67D17AE5-B5F6-8A62-D019-B20BEFA6AD1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8395508" y="1621039"/>
            <a:ext cx="3243368" cy="2164947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963CFA2A-6A67-EE9D-B8C7-827DBD5F164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4970311" y="3919425"/>
            <a:ext cx="2251378" cy="2251378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6A12A312-817A-A054-5FE8-EDB4D8B95353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1619" b="1619"/>
          <a:stretch/>
        </p:blipFill>
        <p:spPr>
          <a:xfrm>
            <a:off x="8527094" y="4008044"/>
            <a:ext cx="2980197" cy="2162759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4AA4B230-858D-4504-5B80-B6EA5EF0948F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863" r="1151"/>
          <a:stretch>
            <a:fillRect/>
          </a:stretch>
        </p:blipFill>
        <p:spPr>
          <a:xfrm>
            <a:off x="637967" y="1591361"/>
            <a:ext cx="3136722" cy="2136791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337758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D4DD7108-CD4E-025D-5100-5A4BE2A69F68}"/>
              </a:ext>
            </a:extLst>
          </p:cNvPr>
          <p:cNvSpPr/>
          <p:nvPr/>
        </p:nvSpPr>
        <p:spPr>
          <a:xfrm>
            <a:off x="19865" y="208487"/>
            <a:ext cx="1218176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/>
              <a:t>DIRECCIÓN GENERAL DE SERVICIOS PÚBLICOS MUNICIPALES.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C085FAB7-F244-63FA-F8F2-51666D2C4D6D}"/>
              </a:ext>
            </a:extLst>
          </p:cNvPr>
          <p:cNvSpPr txBox="1"/>
          <p:nvPr/>
        </p:nvSpPr>
        <p:spPr>
          <a:xfrm>
            <a:off x="265472" y="408542"/>
            <a:ext cx="11690554" cy="18430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  <a:tabLst>
                <a:tab pos="536575" algn="l"/>
              </a:tabLst>
            </a:pPr>
            <a:endParaRPr lang="es-ES" sz="1200" dirty="0"/>
          </a:p>
        </p:txBody>
      </p:sp>
      <p:sp>
        <p:nvSpPr>
          <p:cNvPr id="2" name="Rectángulo 1"/>
          <p:cNvSpPr/>
          <p:nvPr/>
        </p:nvSpPr>
        <p:spPr>
          <a:xfrm>
            <a:off x="186811" y="808652"/>
            <a:ext cx="11690555" cy="16650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MX" dirty="0">
                <a:solidFill>
                  <a:prstClr val="black"/>
                </a:solidFill>
              </a:rPr>
              <a:t>DURANTE EL TERCER TRIMESTRE DE 2025, LA DIRECCIÓN GENERAL LOGRÓ UN 85.71% DE AVANCE EN LAS ACTIVIDADES CORRESPONDIENTES A SERVICIOS PÚBLICOS, CUMPLIENDO DE MANERA POSITIVA CON LAS METAS ESTABLECIDAS PARA ESTE PERIODO.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MX" dirty="0">
                <a:solidFill>
                  <a:prstClr val="black"/>
                </a:solidFill>
              </a:rPr>
              <a:t>ASIMISMO, SE ALCANZÓ UN 88.89% DE CUMPLIMIENTO EN LOS TRÁMITES RELACIONADOS CON LA GESTIÓN DE RECURSOS NECESARIOS PARA GARANTIZAR LA OPERACIÓN Y EL BUEN FUNCIONAMIENTO DE LOS PROGRAMAS DE SERVICIOS PÚBLICOS, CONSOLIDANDO ASÍ UNA ADMINISTRACIÓN EFICIENTE Y ORIENTADA A RESULTADOS.</a:t>
            </a:r>
            <a:endParaRPr lang="es-ES_tradnl" dirty="0"/>
          </a:p>
        </p:txBody>
      </p:sp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6761D8FF-6CC0-400B-9CCA-0A1D99E44E0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92863982"/>
              </p:ext>
            </p:extLst>
          </p:nvPr>
        </p:nvGraphicFramePr>
        <p:xfrm>
          <a:off x="153178" y="2433581"/>
          <a:ext cx="6010957" cy="36959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8512A11B-5771-4E2C-9AAC-ABB5F33F21C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7688248"/>
              </p:ext>
            </p:extLst>
          </p:nvPr>
        </p:nvGraphicFramePr>
        <p:xfrm>
          <a:off x="6345800" y="2398650"/>
          <a:ext cx="5610226" cy="37658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512431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D4DD7108-CD4E-025D-5100-5A4BE2A69F68}"/>
              </a:ext>
            </a:extLst>
          </p:cNvPr>
          <p:cNvSpPr/>
          <p:nvPr/>
        </p:nvSpPr>
        <p:spPr>
          <a:xfrm>
            <a:off x="19865" y="208487"/>
            <a:ext cx="1218176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/>
              <a:t>DIRECCIÓN GENERAL DE SERVICIOS PÚBLICOS MUNICIPALES.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C085FAB7-F244-63FA-F8F2-51666D2C4D6D}"/>
              </a:ext>
            </a:extLst>
          </p:cNvPr>
          <p:cNvSpPr txBox="1"/>
          <p:nvPr/>
        </p:nvSpPr>
        <p:spPr>
          <a:xfrm>
            <a:off x="265472" y="408542"/>
            <a:ext cx="11690554" cy="18430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  <a:tabLst>
                <a:tab pos="536575" algn="l"/>
              </a:tabLst>
            </a:pPr>
            <a:endParaRPr lang="es-ES" sz="1200" dirty="0"/>
          </a:p>
        </p:txBody>
      </p:sp>
      <p:sp>
        <p:nvSpPr>
          <p:cNvPr id="2" name="Rectángulo 1"/>
          <p:cNvSpPr/>
          <p:nvPr/>
        </p:nvSpPr>
        <p:spPr>
          <a:xfrm>
            <a:off x="186811" y="808652"/>
            <a:ext cx="11690555" cy="16650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MX" dirty="0">
                <a:solidFill>
                  <a:prstClr val="black"/>
                </a:solidFill>
                <a:latin typeface="Calibri "/>
              </a:rPr>
              <a:t>DURANTE ESTE TRIMESTRE, LA DIRECCIÓN GENERAL ALCANZÓ UN AVANCE DEL 97.09% EN LA ATENCIÓN DE SOLICITUDES CIUDADANAS A TRAVÉS DEL PROGRAMA “REPORTA Y APORTA”, CONTRIBUYENDO DE MANERA DIRECTA AL BIENESTAR DE LAS Y LOS BENITOJUARENSES.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MX" dirty="0">
                <a:solidFill>
                  <a:prstClr val="black"/>
                </a:solidFill>
                <a:latin typeface="Calibri "/>
              </a:rPr>
              <a:t>ASIMISMO, EN CUANTO A LA SUPERVISIÓN DE ESTABLECIMIENTOS, SE LOGRÓ UN 91.25% DE CUMPLIMIENTO RESPECTO A LO PROGRAMADO PARA EL PERIODO, FORTALECIENDO ASÍ LAS ACCIONES DE CONTROL Y VIGILANCIA QUE PROMUEVEN EL ORDEN Y LA LEGALIDAD EN EL MUNICIPIO.</a:t>
            </a:r>
            <a:endParaRPr lang="es-ES_tradnl" dirty="0">
              <a:latin typeface="Calibri "/>
            </a:endParaRPr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22D832E5-A618-4746-B30A-CC4222B3587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94740675"/>
              </p:ext>
            </p:extLst>
          </p:nvPr>
        </p:nvGraphicFramePr>
        <p:xfrm>
          <a:off x="217346" y="2451642"/>
          <a:ext cx="5686426" cy="33657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EA386DF3-8800-4000-B909-5BCD55B180F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23424664"/>
              </p:ext>
            </p:extLst>
          </p:nvPr>
        </p:nvGraphicFramePr>
        <p:xfrm>
          <a:off x="6271170" y="2467684"/>
          <a:ext cx="5391440" cy="3483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273015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523202" y="116249"/>
            <a:ext cx="9157498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Evidencias Fotográficas</a:t>
            </a:r>
          </a:p>
          <a:p>
            <a:pPr algn="ctr"/>
            <a:r>
              <a:rPr lang="es-E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Dirección General de Servicios Públicos Municipales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60E3F62A-D9AD-1D00-D2A0-3B23A17A230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9813" b="19813"/>
          <a:stretch/>
        </p:blipFill>
        <p:spPr>
          <a:xfrm>
            <a:off x="6443080" y="4187852"/>
            <a:ext cx="3789080" cy="2513895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A1130D97-A8B1-EBFF-51A9-D2E75D0ED6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/>
        </p:blipFill>
        <p:spPr bwMode="auto">
          <a:xfrm>
            <a:off x="222591" y="1572903"/>
            <a:ext cx="3290588" cy="2467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4D7F6005-28E2-810D-A694-9F119E5E9D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/>
        </p:blipFill>
        <p:spPr bwMode="auto">
          <a:xfrm>
            <a:off x="3891981" y="1573908"/>
            <a:ext cx="3960544" cy="2476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56C1206-FE64-6C13-3487-8FBC90F453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rcRect/>
          <a:stretch/>
        </p:blipFill>
        <p:spPr bwMode="auto">
          <a:xfrm>
            <a:off x="1867885" y="4343642"/>
            <a:ext cx="3599662" cy="2202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8C20A4E-E92A-4CAD-53EF-B6848B427C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/>
          <a:srcRect t="17906" b="17906"/>
          <a:stretch/>
        </p:blipFill>
        <p:spPr bwMode="auto">
          <a:xfrm>
            <a:off x="8231327" y="1568689"/>
            <a:ext cx="3789080" cy="2462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10525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A2458DDE-51B3-CC09-7AE7-4D2077AEFF3B}"/>
              </a:ext>
            </a:extLst>
          </p:cNvPr>
          <p:cNvSpPr txBox="1"/>
          <p:nvPr/>
        </p:nvSpPr>
        <p:spPr>
          <a:xfrm>
            <a:off x="846478" y="466670"/>
            <a:ext cx="10993588" cy="1277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ES" sz="16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Alumbrado Público del H. Ayuntamiento de Benito Juárez mejorado.</a:t>
            </a:r>
            <a:endParaRPr kumimoji="0" lang="es-ES_tradnl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 DIRECCIÓN DE ALUMBRADO PÚBLICO, CUMPLE CON LA ESTRATEGÍA </a:t>
            </a:r>
            <a:r>
              <a:rPr kumimoji="0" lang="es-ES_tradnl" sz="160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 </a:t>
            </a:r>
            <a:r>
              <a:rPr kumimoji="0" lang="es-ES" sz="160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Garantizar la implementación en forma eficaz y eficiente de las actividades inherentes en materia de servicios públicos que CONTRIBUYA</a:t>
            </a:r>
            <a:r>
              <a:rPr lang="es-ES" sz="1600" cap="all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kumimoji="0" lang="es-ES" sz="160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la innovación de la infraestructura del municipio de excelencia y calidad, permitiendo el progreso sostenible y sustentable en beneficio de los habitantes.  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729168CB-BACC-404A-C171-61E69772B118}"/>
              </a:ext>
            </a:extLst>
          </p:cNvPr>
          <p:cNvSpPr txBox="1"/>
          <p:nvPr/>
        </p:nvSpPr>
        <p:spPr>
          <a:xfrm>
            <a:off x="846478" y="1882917"/>
            <a:ext cx="11110170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 EL </a:t>
            </a:r>
            <a:r>
              <a:rPr lang="es-ES_tradnl" sz="1600" dirty="0">
                <a:solidFill>
                  <a:prstClr val="black"/>
                </a:solidFill>
                <a:latin typeface="Calibri" panose="020F0502020204030204"/>
              </a:rPr>
              <a:t> TRIMESTRE</a:t>
            </a:r>
            <a:r>
              <a:rPr kumimoji="0" lang="es-ES_tradnl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SE REALIZARON </a:t>
            </a:r>
            <a:r>
              <a:rPr lang="es-ES_tradnl" sz="1600" dirty="0">
                <a:solidFill>
                  <a:prstClr val="black"/>
                </a:solidFill>
                <a:latin typeface="Calibri" panose="020F0502020204030204"/>
              </a:rPr>
              <a:t>2,280 MEJORAS EN EL SISTEMA DEL ALUMBRADO PÙBLICO,</a:t>
            </a:r>
            <a:r>
              <a:rPr kumimoji="0" lang="es-ES_tradnl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QUE REPRESENTARON UN AVANCE TRIMESTRAL ACUMULADO DEL </a:t>
            </a:r>
            <a:r>
              <a:rPr lang="es-ES_tradnl" sz="1600" dirty="0">
                <a:solidFill>
                  <a:prstClr val="black"/>
                </a:solidFill>
                <a:latin typeface="Calibri" panose="020F0502020204030204"/>
              </a:rPr>
              <a:t>85.88</a:t>
            </a:r>
            <a:r>
              <a:rPr kumimoji="0" lang="es-ES_tradnl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%.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C9B2298E-B505-80EB-7606-56A92BFE5C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1706" y="2516779"/>
            <a:ext cx="6499494" cy="373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34620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TM10001115[[fn=Paquete]]</Template>
  <TotalTime>12798</TotalTime>
  <Words>3685</Words>
  <Application>Microsoft Office PowerPoint</Application>
  <PresentationFormat>Panorámica</PresentationFormat>
  <Paragraphs>335</Paragraphs>
  <Slides>43</Slides>
  <Notes>9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43</vt:i4>
      </vt:variant>
    </vt:vector>
  </HeadingPairs>
  <TitlesOfParts>
    <vt:vector size="50" baseType="lpstr">
      <vt:lpstr>Arial</vt:lpstr>
      <vt:lpstr>Arial Black</vt:lpstr>
      <vt:lpstr>Calibri</vt:lpstr>
      <vt:lpstr>Calibri </vt:lpstr>
      <vt:lpstr>Calibri Light</vt:lpstr>
      <vt:lpstr>Times New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Enrique Eduardo Encalada Sánchez</dc:creator>
  <cp:lastModifiedBy>REQ23264</cp:lastModifiedBy>
  <cp:revision>534</cp:revision>
  <cp:lastPrinted>2025-10-16T18:17:38Z</cp:lastPrinted>
  <dcterms:created xsi:type="dcterms:W3CDTF">2021-04-16T16:11:05Z</dcterms:created>
  <dcterms:modified xsi:type="dcterms:W3CDTF">2025-10-17T19:32:13Z</dcterms:modified>
</cp:coreProperties>
</file>